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8" r:id="rId2"/>
    <p:sldId id="297" r:id="rId3"/>
    <p:sldId id="298" r:id="rId4"/>
    <p:sldId id="260" r:id="rId5"/>
    <p:sldId id="295" r:id="rId6"/>
    <p:sldId id="293" r:id="rId7"/>
    <p:sldId id="300" r:id="rId8"/>
    <p:sldId id="301" r:id="rId9"/>
    <p:sldId id="302" r:id="rId10"/>
    <p:sldId id="303" r:id="rId11"/>
    <p:sldId id="283" r:id="rId12"/>
    <p:sldId id="304" r:id="rId13"/>
    <p:sldId id="287" r:id="rId14"/>
    <p:sldId id="278" r:id="rId15"/>
    <p:sldId id="273" r:id="rId16"/>
    <p:sldId id="277" r:id="rId17"/>
    <p:sldId id="276" r:id="rId18"/>
    <p:sldId id="275" r:id="rId19"/>
    <p:sldId id="269" r:id="rId20"/>
  </p:sldIdLst>
  <p:sldSz cx="13439775"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7" autoAdjust="0"/>
    <p:restoredTop sz="94660"/>
  </p:normalViewPr>
  <p:slideViewPr>
    <p:cSldViewPr snapToGrid="0">
      <p:cViewPr varScale="1">
        <p:scale>
          <a:sx n="102" d="100"/>
          <a:sy n="102" d="100"/>
        </p:scale>
        <p:origin x="193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758535" y="1237197"/>
            <a:ext cx="9922705"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1758535" y="3970580"/>
            <a:ext cx="9922705"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6480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007329" y="4728239"/>
            <a:ext cx="11428619"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007329" y="684892"/>
            <a:ext cx="11428619"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07316" y="5631427"/>
            <a:ext cx="11426893"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20123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007316" y="671972"/>
            <a:ext cx="1141340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007317" y="4635035"/>
            <a:ext cx="1141340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827190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594223" y="671971"/>
            <a:ext cx="10254831"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896742" y="3979392"/>
            <a:ext cx="9648042"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1007315" y="4635037"/>
            <a:ext cx="1141340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1" name="TextBox 10"/>
          <p:cNvSpPr txBox="1"/>
          <p:nvPr/>
        </p:nvSpPr>
        <p:spPr>
          <a:xfrm>
            <a:off x="922234" y="810467"/>
            <a:ext cx="671989"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3" name="TextBox 12"/>
          <p:cNvSpPr txBox="1"/>
          <p:nvPr/>
        </p:nvSpPr>
        <p:spPr>
          <a:xfrm>
            <a:off x="11748731" y="3276182"/>
            <a:ext cx="671989"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4162416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007329" y="2344560"/>
            <a:ext cx="11415130"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007316" y="5126377"/>
            <a:ext cx="11413406"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303411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007315" y="671972"/>
            <a:ext cx="1141340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007315" y="2301986"/>
            <a:ext cx="3636584"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1007315" y="3209526"/>
            <a:ext cx="3636584"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4899783" y="2301986"/>
            <a:ext cx="3636145"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4899784" y="3209526"/>
            <a:ext cx="3637537"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8789316" y="2301986"/>
            <a:ext cx="3628046"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8792676" y="3209526"/>
            <a:ext cx="3628046"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499867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007316" y="671972"/>
            <a:ext cx="1141340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007317" y="4625202"/>
            <a:ext cx="3636582"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203781" y="2534207"/>
            <a:ext cx="324094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1007317" y="5260424"/>
            <a:ext cx="3636582" cy="1123301"/>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4897384" y="4625202"/>
            <a:ext cx="363661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5036605" y="2534207"/>
            <a:ext cx="323044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895892" y="5260423"/>
            <a:ext cx="3638105" cy="1123301"/>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8789453" y="4625202"/>
            <a:ext cx="3626601"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987192" y="2534207"/>
            <a:ext cx="323219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8789315" y="5260424"/>
            <a:ext cx="3631405" cy="1123300"/>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476112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84178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7840" y="671970"/>
            <a:ext cx="2802882"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07315" y="671970"/>
            <a:ext cx="84425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658692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632786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355050" y="724471"/>
            <a:ext cx="10729676"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355050" y="3970581"/>
            <a:ext cx="10729676"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02679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07317" y="671972"/>
            <a:ext cx="1141340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07316" y="2301985"/>
            <a:ext cx="5628572"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805212" y="2301985"/>
            <a:ext cx="5615509"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57599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07317" y="671972"/>
            <a:ext cx="1141340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8661" y="2301986"/>
            <a:ext cx="5378555"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1007316" y="3210197"/>
            <a:ext cx="5629899"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057208" y="2301986"/>
            <a:ext cx="536351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6803887" y="3210197"/>
            <a:ext cx="5616835"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0678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087141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41373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11101" y="671971"/>
            <a:ext cx="4334677"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5597772" y="671971"/>
            <a:ext cx="6822948"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11101" y="3275860"/>
            <a:ext cx="4334677"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944918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11100" y="671971"/>
            <a:ext cx="6536648"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184686" y="836526"/>
            <a:ext cx="3588521"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07315" y="3275859"/>
            <a:ext cx="6542355"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11351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7317" y="671972"/>
            <a:ext cx="1141340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07316" y="2310522"/>
            <a:ext cx="1141340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464607" y="6485222"/>
            <a:ext cx="3023949"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3"/>
          </p:nvPr>
        </p:nvSpPr>
        <p:spPr>
          <a:xfrm>
            <a:off x="1007316" y="6485222"/>
            <a:ext cx="7355791"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1590055" y="6485222"/>
            <a:ext cx="830666"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223404114"/>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665421" y="1389454"/>
            <a:ext cx="7789312"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YouTube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https://x.gd/72NIL</a:t>
            </a: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665421" y="4257879"/>
            <a:ext cx="3331361"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年半</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HLSL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：半年</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648" y="2607805"/>
            <a:ext cx="5321278" cy="3990957"/>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65421" y="242365"/>
            <a:ext cx="8956298" cy="923330"/>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全てを</a:t>
            </a:r>
            <a:r>
              <a:rPr kumimoji="1" lang="ja-JP" altLang="en-US" sz="5400" b="1" dirty="0">
                <a:solidFill>
                  <a:srgbClr val="FF0000"/>
                </a:solidFill>
                <a:latin typeface="メイリオ" panose="020B0604030504040204" pitchFamily="50" charset="-128"/>
                <a:ea typeface="メイリオ" panose="020B0604030504040204" pitchFamily="50" charset="-128"/>
              </a:rPr>
              <a:t>食らい尽くす</a:t>
            </a:r>
            <a:r>
              <a:rPr kumimoji="1" lang="ja-JP" altLang="en-US" sz="4000" b="1" dirty="0">
                <a:latin typeface="メイリオ" panose="020B0604030504040204" pitchFamily="50" charset="-128"/>
                <a:ea typeface="メイリオ" panose="020B0604030504040204" pitchFamily="50" charset="-128"/>
              </a:rPr>
              <a:t>プログラマー</a:t>
            </a:r>
            <a:endParaRPr kumimoji="1" lang="en-US" altLang="ja-JP" sz="4000" b="1"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C3C1FAB-DFB7-44C3-9FEE-2B570FE7EC81}"/>
              </a:ext>
            </a:extLst>
          </p:cNvPr>
          <p:cNvSpPr txBox="1"/>
          <p:nvPr/>
        </p:nvSpPr>
        <p:spPr>
          <a:xfrm>
            <a:off x="4154700" y="4679339"/>
            <a:ext cx="3793026" cy="954107"/>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DX</a:t>
            </a:r>
            <a:r>
              <a:rPr kumimoji="1" lang="ja-JP" altLang="en-US" sz="2800" dirty="0">
                <a:latin typeface="メイリオ" panose="020B0604030504040204" pitchFamily="50" charset="-128"/>
                <a:ea typeface="メイリオ" panose="020B0604030504040204" pitchFamily="50" charset="-128"/>
              </a:rPr>
              <a:t>ライブラリ</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年半</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DirectX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3</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9617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03CF92E-6DD1-4D9D-9E50-FA3F82B43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7" name="テキスト ボックス 6">
            <a:extLst>
              <a:ext uri="{FF2B5EF4-FFF2-40B4-BE49-F238E27FC236}">
                <a16:creationId xmlns:a16="http://schemas.microsoft.com/office/drawing/2014/main" id="{80F514D3-80A9-438B-90BF-0941E6AA9E19}"/>
              </a:ext>
            </a:extLst>
          </p:cNvPr>
          <p:cNvSpPr txBox="1"/>
          <p:nvPr/>
        </p:nvSpPr>
        <p:spPr>
          <a:xfrm>
            <a:off x="333553" y="163375"/>
            <a:ext cx="7891584"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技術解説：</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②　</a:t>
            </a:r>
            <a:r>
              <a:rPr kumimoji="1" lang="ja-JP" altLang="en-US" sz="24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400" b="1" dirty="0">
                <a:latin typeface="メイリオ" panose="020B0604030504040204" pitchFamily="50" charset="-128"/>
                <a:ea typeface="メイリオ" panose="020B0604030504040204" pitchFamily="50" charset="-128"/>
              </a:rPr>
              <a:t>の実装</a:t>
            </a:r>
            <a:endParaRPr kumimoji="1" lang="ja-JP" altLang="en-US" sz="6001" b="1"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793A1C57-52F1-4EC6-AE4F-CA694FD1C54B}"/>
              </a:ext>
            </a:extLst>
          </p:cNvPr>
          <p:cNvSpPr txBox="1"/>
          <p:nvPr/>
        </p:nvSpPr>
        <p:spPr>
          <a:xfrm>
            <a:off x="497553" y="1098581"/>
            <a:ext cx="12034064" cy="2923877"/>
          </a:xfrm>
          <a:prstGeom prst="rect">
            <a:avLst/>
          </a:prstGeom>
          <a:noFill/>
        </p:spPr>
        <p:txBody>
          <a:bodyPr wrap="none" rtlCol="0">
            <a:spAutoFit/>
          </a:bodyPr>
          <a:lstStyle/>
          <a:p>
            <a:r>
              <a:rPr kumimoji="1" lang="ja-JP" altLang="en-US" sz="28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800" dirty="0">
                <a:latin typeface="メイリオ" panose="020B0604030504040204" pitchFamily="50" charset="-128"/>
                <a:ea typeface="メイリオ" panose="020B0604030504040204" pitchFamily="50" charset="-128"/>
              </a:rPr>
              <a:t>の実装</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このゲームはプレイヤーの攻撃の後隙は全体的に長くなっている。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なので、攻撃の後隙に一部の入力を行うことで</a:t>
            </a:r>
            <a:r>
              <a:rPr kumimoji="1" lang="en-US" altLang="ja-JP" sz="2200" dirty="0">
                <a:latin typeface="メイリオ" panose="020B0604030504040204" pitchFamily="50" charset="-128"/>
                <a:ea typeface="メイリオ" panose="020B0604030504040204" pitchFamily="50" charset="-128"/>
              </a:rPr>
              <a:t> (※1)</a:t>
            </a:r>
            <a:r>
              <a:rPr kumimoji="1" lang="ja-JP" altLang="en-US" sz="22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200" dirty="0">
                <a:latin typeface="メイリオ" panose="020B0604030504040204" pitchFamily="50" charset="-128"/>
                <a:ea typeface="メイリオ" panose="020B0604030504040204" pitchFamily="50" charset="-128"/>
              </a:rPr>
              <a:t>が</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できるような実装を行った。</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このモーションキャンセルにより攻撃の後隙の時間にコンボ攻撃を続けるか回避を</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行うかを判断する時間が生まれたため、強い攻撃を畳み込むか避けるかの駆け引きを</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行えるようになった。</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この駆け引きは戦闘面において単純なターン性の戦闘から複雑なターン性の戦闘になった。</a:t>
            </a:r>
          </a:p>
        </p:txBody>
      </p:sp>
      <p:sp>
        <p:nvSpPr>
          <p:cNvPr id="9" name="テキスト ボックス 8">
            <a:extLst>
              <a:ext uri="{FF2B5EF4-FFF2-40B4-BE49-F238E27FC236}">
                <a16:creationId xmlns:a16="http://schemas.microsoft.com/office/drawing/2014/main" id="{696FA883-CB9F-47F2-BC8D-DECD1C1B6F88}"/>
              </a:ext>
            </a:extLst>
          </p:cNvPr>
          <p:cNvSpPr txBox="1"/>
          <p:nvPr/>
        </p:nvSpPr>
        <p:spPr>
          <a:xfrm>
            <a:off x="681818" y="6721789"/>
            <a:ext cx="9576661"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：現在のモーションを中断し次のモーションに移ること</a:t>
            </a:r>
          </a:p>
        </p:txBody>
      </p:sp>
      <p:pic>
        <p:nvPicPr>
          <p:cNvPr id="10" name="図 9">
            <a:extLst>
              <a:ext uri="{FF2B5EF4-FFF2-40B4-BE49-F238E27FC236}">
                <a16:creationId xmlns:a16="http://schemas.microsoft.com/office/drawing/2014/main" id="{49DA4606-1C7A-412F-933C-AB04543BF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14" y="4663493"/>
            <a:ext cx="3359180" cy="1881561"/>
          </a:xfrm>
          <a:prstGeom prst="rect">
            <a:avLst/>
          </a:prstGeom>
        </p:spPr>
      </p:pic>
      <p:pic>
        <p:nvPicPr>
          <p:cNvPr id="11" name="図 10">
            <a:extLst>
              <a:ext uri="{FF2B5EF4-FFF2-40B4-BE49-F238E27FC236}">
                <a16:creationId xmlns:a16="http://schemas.microsoft.com/office/drawing/2014/main" id="{F033037C-271B-4017-91FB-10E1FAA9A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571" y="4663493"/>
            <a:ext cx="3359180" cy="1881561"/>
          </a:xfrm>
          <a:prstGeom prst="rect">
            <a:avLst/>
          </a:prstGeom>
        </p:spPr>
      </p:pic>
      <p:pic>
        <p:nvPicPr>
          <p:cNvPr id="12" name="図 11">
            <a:extLst>
              <a:ext uri="{FF2B5EF4-FFF2-40B4-BE49-F238E27FC236}">
                <a16:creationId xmlns:a16="http://schemas.microsoft.com/office/drawing/2014/main" id="{5271328E-9624-48A0-9146-2E942A5D4B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326" y="4663493"/>
            <a:ext cx="3359182" cy="1881561"/>
          </a:xfrm>
          <a:prstGeom prst="rect">
            <a:avLst/>
          </a:prstGeom>
        </p:spPr>
      </p:pic>
      <p:cxnSp>
        <p:nvCxnSpPr>
          <p:cNvPr id="13" name="直線矢印コネクタ 12">
            <a:extLst>
              <a:ext uri="{FF2B5EF4-FFF2-40B4-BE49-F238E27FC236}">
                <a16:creationId xmlns:a16="http://schemas.microsoft.com/office/drawing/2014/main" id="{AF649ECC-39CB-419A-B18F-B611AA540656}"/>
              </a:ext>
            </a:extLst>
          </p:cNvPr>
          <p:cNvCxnSpPr>
            <a:cxnSpLocks/>
            <a:stCxn id="10" idx="3"/>
            <a:endCxn id="11" idx="1"/>
          </p:cNvCxnSpPr>
          <p:nvPr/>
        </p:nvCxnSpPr>
        <p:spPr>
          <a:xfrm>
            <a:off x="4042994" y="5604274"/>
            <a:ext cx="7955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67CA124-8ECF-4112-A5F6-F719A6AA846C}"/>
              </a:ext>
            </a:extLst>
          </p:cNvPr>
          <p:cNvCxnSpPr>
            <a:cxnSpLocks/>
            <a:stCxn id="11" idx="3"/>
            <a:endCxn id="12" idx="1"/>
          </p:cNvCxnSpPr>
          <p:nvPr/>
        </p:nvCxnSpPr>
        <p:spPr>
          <a:xfrm>
            <a:off x="8197751" y="5604274"/>
            <a:ext cx="79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F781CAF-DB0D-4CE3-B1BB-5843FD5AB026}"/>
              </a:ext>
            </a:extLst>
          </p:cNvPr>
          <p:cNvSpPr txBox="1"/>
          <p:nvPr/>
        </p:nvSpPr>
        <p:spPr>
          <a:xfrm>
            <a:off x="1706383" y="4231549"/>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攻撃開始</a:t>
            </a:r>
          </a:p>
        </p:txBody>
      </p:sp>
      <p:sp>
        <p:nvSpPr>
          <p:cNvPr id="16" name="テキスト ボックス 15">
            <a:extLst>
              <a:ext uri="{FF2B5EF4-FFF2-40B4-BE49-F238E27FC236}">
                <a16:creationId xmlns:a16="http://schemas.microsoft.com/office/drawing/2014/main" id="{25BFF57B-885A-4164-AA99-79D000972BC1}"/>
              </a:ext>
            </a:extLst>
          </p:cNvPr>
          <p:cNvSpPr txBox="1"/>
          <p:nvPr/>
        </p:nvSpPr>
        <p:spPr>
          <a:xfrm>
            <a:off x="6110560" y="4231549"/>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後隙</a:t>
            </a:r>
          </a:p>
        </p:txBody>
      </p:sp>
      <p:sp>
        <p:nvSpPr>
          <p:cNvPr id="17" name="テキスト ボックス 16">
            <a:extLst>
              <a:ext uri="{FF2B5EF4-FFF2-40B4-BE49-F238E27FC236}">
                <a16:creationId xmlns:a16="http://schemas.microsoft.com/office/drawing/2014/main" id="{DC1D17A1-BFF8-4AC7-9643-D17A5D310AA3}"/>
              </a:ext>
            </a:extLst>
          </p:cNvPr>
          <p:cNvSpPr txBox="1"/>
          <p:nvPr/>
        </p:nvSpPr>
        <p:spPr>
          <a:xfrm>
            <a:off x="9143864" y="4265051"/>
            <a:ext cx="295465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後隙をつぶして次の行動へ</a:t>
            </a:r>
          </a:p>
        </p:txBody>
      </p:sp>
    </p:spTree>
    <p:extLst>
      <p:ext uri="{BB962C8B-B14F-4D97-AF65-F5344CB8AC3E}">
        <p14:creationId xmlns:p14="http://schemas.microsoft.com/office/powerpoint/2010/main" val="89284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266FFB7-4E9B-0A75-77BF-CBA4B49D07E3}"/>
              </a:ext>
            </a:extLst>
          </p:cNvPr>
          <p:cNvSpPr txBox="1"/>
          <p:nvPr/>
        </p:nvSpPr>
        <p:spPr>
          <a:xfrm>
            <a:off x="2060875" y="1404804"/>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2881940" y="3462581"/>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sz="1437"/>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3583198" y="4233877"/>
            <a:ext cx="2305991"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37"/>
          </a:p>
        </p:txBody>
      </p:sp>
      <p:sp>
        <p:nvSpPr>
          <p:cNvPr id="15" name="乗算記号 14">
            <a:extLst>
              <a:ext uri="{FF2B5EF4-FFF2-40B4-BE49-F238E27FC236}">
                <a16:creationId xmlns:a16="http://schemas.microsoft.com/office/drawing/2014/main" id="{6FFECDDC-DE42-A076-0D3A-F14A4E129581}"/>
              </a:ext>
            </a:extLst>
          </p:cNvPr>
          <p:cNvSpPr/>
          <p:nvPr/>
        </p:nvSpPr>
        <p:spPr>
          <a:xfrm>
            <a:off x="2307244" y="2677213"/>
            <a:ext cx="4864231" cy="5439267"/>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sz="1437"/>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8009" y="5116717"/>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4025798" y="4817236"/>
            <a:ext cx="1106393"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4487457" y="3646294"/>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6005080" y="5244009"/>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3098874" y="5244009"/>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4528438" y="6883049"/>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3593" y="4051387"/>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6719897" y="4153190"/>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7019625" y="5280055"/>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9263170" y="5280055"/>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pic>
        <p:nvPicPr>
          <p:cNvPr id="20" name="図 19">
            <a:extLst>
              <a:ext uri="{FF2B5EF4-FFF2-40B4-BE49-F238E27FC236}">
                <a16:creationId xmlns:a16="http://schemas.microsoft.com/office/drawing/2014/main" id="{251DABA0-3B75-4456-BB7C-DD4229043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23" name="テキスト ボックス 22">
            <a:extLst>
              <a:ext uri="{FF2B5EF4-FFF2-40B4-BE49-F238E27FC236}">
                <a16:creationId xmlns:a16="http://schemas.microsoft.com/office/drawing/2014/main" id="{E07180E1-FB31-4F91-99B8-C44A8BC0D277}"/>
              </a:ext>
            </a:extLst>
          </p:cNvPr>
          <p:cNvSpPr txBox="1"/>
          <p:nvPr/>
        </p:nvSpPr>
        <p:spPr>
          <a:xfrm>
            <a:off x="333553" y="163375"/>
            <a:ext cx="5737148"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技術解説：</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③　</a:t>
            </a:r>
            <a:r>
              <a:rPr kumimoji="1" lang="ja-JP" altLang="en-US" sz="2400" b="1" dirty="0">
                <a:solidFill>
                  <a:srgbClr val="FFC000"/>
                </a:solidFill>
                <a:latin typeface="メイリオ" panose="020B0604030504040204" pitchFamily="50" charset="-128"/>
                <a:ea typeface="メイリオ" panose="020B0604030504040204" pitchFamily="50" charset="-128"/>
              </a:rPr>
              <a:t>視野角</a:t>
            </a:r>
            <a:r>
              <a:rPr kumimoji="1" lang="ja-JP" altLang="en-US" sz="2400" b="1" dirty="0">
                <a:latin typeface="メイリオ" panose="020B0604030504040204" pitchFamily="50" charset="-128"/>
                <a:ea typeface="メイリオ" panose="020B0604030504040204" pitchFamily="50" charset="-128"/>
              </a:rPr>
              <a:t>の実装</a:t>
            </a:r>
            <a:endParaRPr kumimoji="1" lang="ja-JP" altLang="en-US" sz="6001"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266FFB7-4E9B-0A75-77BF-CBA4B49D07E3}"/>
              </a:ext>
            </a:extLst>
          </p:cNvPr>
          <p:cNvSpPr txBox="1"/>
          <p:nvPr/>
        </p:nvSpPr>
        <p:spPr>
          <a:xfrm>
            <a:off x="2060875" y="1404804"/>
            <a:ext cx="6083717" cy="1138773"/>
          </a:xfrm>
          <a:prstGeom prst="rect">
            <a:avLst/>
          </a:prstGeom>
          <a:noFill/>
        </p:spPr>
        <p:txBody>
          <a:bodyPr wrap="none" rtlCol="0">
            <a:spAutoFit/>
          </a:bodyPr>
          <a:lstStyle/>
          <a:p>
            <a:r>
              <a:rPr kumimoji="1" lang="ja-JP" altLang="en-US" sz="2800" b="1" dirty="0">
                <a:solidFill>
                  <a:srgbClr val="FFC000"/>
                </a:solidFill>
                <a:latin typeface="メイリオ" panose="020B0604030504040204" pitchFamily="50" charset="-128"/>
                <a:ea typeface="メイリオ" panose="020B0604030504040204" pitchFamily="50" charset="-128"/>
              </a:rPr>
              <a:t>視野角</a:t>
            </a:r>
            <a:r>
              <a:rPr kumimoji="1" lang="ja-JP" altLang="en-US" sz="2800" dirty="0">
                <a:latin typeface="メイリオ" panose="020B0604030504040204" pitchFamily="50" charset="-128"/>
                <a:ea typeface="メイリオ" panose="020B0604030504040204" pitchFamily="50" charset="-128"/>
              </a:rPr>
              <a:t>の実装</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プレイヤーとモンスターに視野角を実装している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プレイヤー側では</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2881940" y="3462581"/>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sz="1437"/>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3583198" y="4233877"/>
            <a:ext cx="2305991"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37"/>
          </a:p>
        </p:txBody>
      </p:sp>
      <p:sp>
        <p:nvSpPr>
          <p:cNvPr id="15" name="乗算記号 14">
            <a:extLst>
              <a:ext uri="{FF2B5EF4-FFF2-40B4-BE49-F238E27FC236}">
                <a16:creationId xmlns:a16="http://schemas.microsoft.com/office/drawing/2014/main" id="{6FFECDDC-DE42-A076-0D3A-F14A4E129581}"/>
              </a:ext>
            </a:extLst>
          </p:cNvPr>
          <p:cNvSpPr/>
          <p:nvPr/>
        </p:nvSpPr>
        <p:spPr>
          <a:xfrm>
            <a:off x="2307244" y="2677213"/>
            <a:ext cx="4864231" cy="5439267"/>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sz="1437"/>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8009" y="5116717"/>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4025798" y="4817236"/>
            <a:ext cx="1106393"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4487457" y="3646294"/>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6005080" y="5244009"/>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3098874" y="5244009"/>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4528438" y="6883049"/>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3593" y="4051387"/>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6719897" y="4153190"/>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7019625" y="5280055"/>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9263170" y="5280055"/>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pic>
        <p:nvPicPr>
          <p:cNvPr id="20" name="図 19">
            <a:extLst>
              <a:ext uri="{FF2B5EF4-FFF2-40B4-BE49-F238E27FC236}">
                <a16:creationId xmlns:a16="http://schemas.microsoft.com/office/drawing/2014/main" id="{251DABA0-3B75-4456-BB7C-DD4229043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23" name="テキスト ボックス 22">
            <a:extLst>
              <a:ext uri="{FF2B5EF4-FFF2-40B4-BE49-F238E27FC236}">
                <a16:creationId xmlns:a16="http://schemas.microsoft.com/office/drawing/2014/main" id="{E07180E1-FB31-4F91-99B8-C44A8BC0D277}"/>
              </a:ext>
            </a:extLst>
          </p:cNvPr>
          <p:cNvSpPr txBox="1"/>
          <p:nvPr/>
        </p:nvSpPr>
        <p:spPr>
          <a:xfrm>
            <a:off x="333553" y="163375"/>
            <a:ext cx="5737148"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技術解説：</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③　</a:t>
            </a:r>
            <a:r>
              <a:rPr kumimoji="1" lang="ja-JP" altLang="en-US" sz="2400" b="1" dirty="0">
                <a:solidFill>
                  <a:srgbClr val="FFC000"/>
                </a:solidFill>
                <a:latin typeface="メイリオ" panose="020B0604030504040204" pitchFamily="50" charset="-128"/>
                <a:ea typeface="メイリオ" panose="020B0604030504040204" pitchFamily="50" charset="-128"/>
              </a:rPr>
              <a:t>視野角</a:t>
            </a:r>
            <a:r>
              <a:rPr kumimoji="1" lang="ja-JP" altLang="en-US" sz="2400" b="1" dirty="0">
                <a:latin typeface="メイリオ" panose="020B0604030504040204" pitchFamily="50" charset="-128"/>
                <a:ea typeface="メイリオ" panose="020B0604030504040204" pitchFamily="50" charset="-128"/>
              </a:rPr>
              <a:t>の実装</a:t>
            </a:r>
            <a:endParaRPr kumimoji="1" lang="ja-JP" altLang="en-US" sz="6001"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3759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5904069" y="521683"/>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HLSL</a:t>
            </a:r>
            <a:r>
              <a:rPr kumimoji="1" lang="ja-JP" altLang="en-US" sz="2000" dirty="0">
                <a:latin typeface="メイリオ" panose="020B0604030504040204" pitchFamily="50" charset="-128"/>
                <a:ea typeface="メイリオ" panose="020B0604030504040204" pitchFamily="50" charset="-128"/>
              </a:rPr>
              <a:t>を使ったシェーダー</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733" y="1552662"/>
            <a:ext cx="4139272"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733" y="4967335"/>
            <a:ext cx="4139272"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887" y="4974112"/>
            <a:ext cx="4139272" cy="2227178"/>
          </a:xfrm>
          <a:prstGeom prst="rect">
            <a:avLst/>
          </a:prstGeom>
        </p:spPr>
      </p:pic>
      <p:sp>
        <p:nvSpPr>
          <p:cNvPr id="4" name="テキスト ボックス 3">
            <a:extLst>
              <a:ext uri="{FF2B5EF4-FFF2-40B4-BE49-F238E27FC236}">
                <a16:creationId xmlns:a16="http://schemas.microsoft.com/office/drawing/2014/main" id="{87A5CED9-5AAC-4418-9F5B-97F0EC6CC097}"/>
              </a:ext>
            </a:extLst>
          </p:cNvPr>
          <p:cNvSpPr txBox="1"/>
          <p:nvPr/>
        </p:nvSpPr>
        <p:spPr>
          <a:xfrm>
            <a:off x="2460933" y="365176"/>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79490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5904072" y="521679"/>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346" y="155026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346" y="4808423"/>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4782" y="4808415"/>
            <a:ext cx="3959579" cy="2229586"/>
          </a:xfrm>
          <a:prstGeom prst="rect">
            <a:avLst/>
          </a:prstGeom>
        </p:spPr>
      </p:pic>
      <p:sp>
        <p:nvSpPr>
          <p:cNvPr id="6" name="テキスト ボックス 5">
            <a:extLst>
              <a:ext uri="{FF2B5EF4-FFF2-40B4-BE49-F238E27FC236}">
                <a16:creationId xmlns:a16="http://schemas.microsoft.com/office/drawing/2014/main" id="{026D2A66-2515-4331-907A-41C436C00E13}"/>
              </a:ext>
            </a:extLst>
          </p:cNvPr>
          <p:cNvSpPr txBox="1"/>
          <p:nvPr/>
        </p:nvSpPr>
        <p:spPr>
          <a:xfrm>
            <a:off x="2460933" y="365176"/>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68719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5904069"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668" y="1532404"/>
            <a:ext cx="3974632" cy="2247435"/>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68" y="4953660"/>
            <a:ext cx="3974632" cy="2247435"/>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9675" y="4953660"/>
            <a:ext cx="3974632" cy="2247435"/>
          </a:xfrm>
          <a:prstGeom prst="rect">
            <a:avLst/>
          </a:prstGeom>
        </p:spPr>
      </p:pic>
      <p:sp>
        <p:nvSpPr>
          <p:cNvPr id="7" name="テキスト ボックス 6">
            <a:extLst>
              <a:ext uri="{FF2B5EF4-FFF2-40B4-BE49-F238E27FC236}">
                <a16:creationId xmlns:a16="http://schemas.microsoft.com/office/drawing/2014/main" id="{B02A833B-C379-4F46-A4EF-0668DCD3BEB6}"/>
              </a:ext>
            </a:extLst>
          </p:cNvPr>
          <p:cNvSpPr txBox="1"/>
          <p:nvPr/>
        </p:nvSpPr>
        <p:spPr>
          <a:xfrm>
            <a:off x="2460933" y="365176"/>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74413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5904073"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782" y="1457921"/>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784" y="4940794"/>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6956" y="4940794"/>
            <a:ext cx="4123548" cy="2321914"/>
          </a:xfrm>
          <a:prstGeom prst="rect">
            <a:avLst/>
          </a:prstGeom>
        </p:spPr>
      </p:pic>
      <p:sp>
        <p:nvSpPr>
          <p:cNvPr id="7" name="テキスト ボックス 6">
            <a:extLst>
              <a:ext uri="{FF2B5EF4-FFF2-40B4-BE49-F238E27FC236}">
                <a16:creationId xmlns:a16="http://schemas.microsoft.com/office/drawing/2014/main" id="{A96171F3-A4E4-4B57-B44C-06C6E6883DF1}"/>
              </a:ext>
            </a:extLst>
          </p:cNvPr>
          <p:cNvSpPr txBox="1"/>
          <p:nvPr/>
        </p:nvSpPr>
        <p:spPr>
          <a:xfrm>
            <a:off x="2460933" y="365176"/>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63498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5904075" y="521679"/>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728"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728" y="4932482"/>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080" y="4932472"/>
            <a:ext cx="3900331" cy="2197670"/>
          </a:xfrm>
          <a:prstGeom prst="rect">
            <a:avLst/>
          </a:prstGeom>
        </p:spPr>
      </p:pic>
      <p:sp>
        <p:nvSpPr>
          <p:cNvPr id="6" name="テキスト ボックス 5">
            <a:extLst>
              <a:ext uri="{FF2B5EF4-FFF2-40B4-BE49-F238E27FC236}">
                <a16:creationId xmlns:a16="http://schemas.microsoft.com/office/drawing/2014/main" id="{EACD02FB-B765-4E6D-9411-5FA01CE458B6}"/>
              </a:ext>
            </a:extLst>
          </p:cNvPr>
          <p:cNvSpPr txBox="1"/>
          <p:nvPr/>
        </p:nvSpPr>
        <p:spPr>
          <a:xfrm>
            <a:off x="2460933" y="365176"/>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169983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5904068" y="511748"/>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729"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733" y="4572728"/>
            <a:ext cx="3900330"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011" y="4572728"/>
            <a:ext cx="3900330" cy="2197670"/>
          </a:xfrm>
          <a:prstGeom prst="rect">
            <a:avLst/>
          </a:prstGeom>
        </p:spPr>
      </p:pic>
      <p:sp>
        <p:nvSpPr>
          <p:cNvPr id="6" name="テキスト ボックス 5">
            <a:extLst>
              <a:ext uri="{FF2B5EF4-FFF2-40B4-BE49-F238E27FC236}">
                <a16:creationId xmlns:a16="http://schemas.microsoft.com/office/drawing/2014/main" id="{099414A5-8323-4519-857F-96D1D8C56D40}"/>
              </a:ext>
            </a:extLst>
          </p:cNvPr>
          <p:cNvSpPr txBox="1"/>
          <p:nvPr/>
        </p:nvSpPr>
        <p:spPr>
          <a:xfrm>
            <a:off x="2460933" y="365176"/>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110926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2032590" y="751860"/>
            <a:ext cx="3262432" cy="830997"/>
          </a:xfrm>
          <a:prstGeom prst="rect">
            <a:avLst/>
          </a:prstGeom>
          <a:noFill/>
        </p:spPr>
        <p:txBody>
          <a:bodyPr wrap="none" rtlCol="0">
            <a:spAutoFit/>
          </a:bodyPr>
          <a:lstStyle/>
          <a:p>
            <a:r>
              <a:rPr kumimoji="1" lang="ja-JP" altLang="en-US" sz="4800" dirty="0">
                <a:latin typeface="メイリオ" panose="020B0604030504040204" pitchFamily="50" charset="-128"/>
                <a:ea typeface="メイリオ" panose="020B0604030504040204" pitchFamily="50" charset="-128"/>
              </a:rPr>
              <a:t>今後の目標</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1851621" y="2312965"/>
            <a:ext cx="10341293" cy="3601755"/>
          </a:xfrm>
          <a:prstGeom prst="rect">
            <a:avLst/>
          </a:prstGeom>
          <a:noFill/>
        </p:spPr>
        <p:txBody>
          <a:bodyPr wrap="none" rtlCol="0">
            <a:spAutoFit/>
          </a:bodyPr>
          <a:lstStyle/>
          <a:p>
            <a:pPr>
              <a:lnSpc>
                <a:spcPct val="150000"/>
              </a:lnSpc>
            </a:pPr>
            <a:r>
              <a:rPr kumimoji="1" lang="ja-JP" altLang="en-US" sz="3601" dirty="0">
                <a:latin typeface="メイリオ" panose="020B0604030504040204" pitchFamily="50" charset="-128"/>
                <a:ea typeface="メイリオ" panose="020B0604030504040204" pitchFamily="50" charset="-128"/>
              </a:rPr>
              <a:t>私はプレイアブルキャラクターの挙動制御を</a:t>
            </a:r>
            <a:endParaRPr kumimoji="1" lang="en-US" altLang="ja-JP" sz="3601" dirty="0">
              <a:latin typeface="メイリオ" panose="020B0604030504040204" pitchFamily="50" charset="-128"/>
              <a:ea typeface="メイリオ" panose="020B0604030504040204" pitchFamily="50" charset="-128"/>
            </a:endParaRPr>
          </a:p>
          <a:p>
            <a:pPr>
              <a:lnSpc>
                <a:spcPct val="150000"/>
              </a:lnSpc>
            </a:pPr>
            <a:r>
              <a:rPr kumimoji="1" lang="ja-JP" altLang="en-US" sz="3601" dirty="0">
                <a:latin typeface="メイリオ" panose="020B0604030504040204" pitchFamily="50" charset="-128"/>
                <a:ea typeface="メイリオ" panose="020B0604030504040204" pitchFamily="50" charset="-128"/>
              </a:rPr>
              <a:t>担うプログラマーになりたいと考えてる。</a:t>
            </a:r>
            <a:endParaRPr kumimoji="1" lang="en-US" altLang="ja-JP" sz="3601" dirty="0">
              <a:latin typeface="メイリオ" panose="020B0604030504040204" pitchFamily="50" charset="-128"/>
              <a:ea typeface="メイリオ" panose="020B0604030504040204" pitchFamily="50" charset="-128"/>
            </a:endParaRPr>
          </a:p>
          <a:p>
            <a:pPr>
              <a:lnSpc>
                <a:spcPct val="150000"/>
              </a:lnSpc>
            </a:pPr>
            <a:endParaRPr kumimoji="1" lang="en-US" altLang="ja-JP" sz="1100" dirty="0">
              <a:latin typeface="メイリオ" panose="020B0604030504040204" pitchFamily="50" charset="-128"/>
              <a:ea typeface="メイリオ" panose="020B0604030504040204" pitchFamily="50" charset="-128"/>
            </a:endParaRPr>
          </a:p>
          <a:p>
            <a:pPr>
              <a:lnSpc>
                <a:spcPct val="150000"/>
              </a:lnSpc>
            </a:pPr>
            <a:r>
              <a:rPr kumimoji="1" lang="ja-JP" altLang="en-US" sz="3601" dirty="0">
                <a:latin typeface="メイリオ" panose="020B0604030504040204" pitchFamily="50" charset="-128"/>
                <a:ea typeface="メイリオ" panose="020B0604030504040204" pitchFamily="50" charset="-128"/>
              </a:rPr>
              <a:t>そのため、よりリアリティある挙動制御を</a:t>
            </a:r>
            <a:endParaRPr kumimoji="1" lang="en-US" altLang="ja-JP" sz="3601" dirty="0">
              <a:latin typeface="メイリオ" panose="020B0604030504040204" pitchFamily="50" charset="-128"/>
              <a:ea typeface="メイリオ" panose="020B0604030504040204" pitchFamily="50" charset="-128"/>
            </a:endParaRPr>
          </a:p>
          <a:p>
            <a:pPr>
              <a:lnSpc>
                <a:spcPct val="150000"/>
              </a:lnSpc>
            </a:pPr>
            <a:r>
              <a:rPr kumimoji="1" lang="ja-JP" altLang="en-US" sz="3601" dirty="0">
                <a:latin typeface="メイリオ" panose="020B0604030504040204" pitchFamily="50" charset="-128"/>
                <a:ea typeface="メイリオ" panose="020B0604030504040204" pitchFamily="50" charset="-128"/>
              </a:rPr>
              <a:t>実現するために</a:t>
            </a:r>
            <a:r>
              <a:rPr kumimoji="1" lang="ja-JP" altLang="en-US" sz="3601" dirty="0">
                <a:solidFill>
                  <a:srgbClr val="FFC000"/>
                </a:solidFill>
                <a:latin typeface="メイリオ" panose="020B0604030504040204" pitchFamily="50" charset="-128"/>
                <a:ea typeface="メイリオ" panose="020B0604030504040204" pitchFamily="50" charset="-128"/>
              </a:rPr>
              <a:t>物理や数学的知識を学び続ける</a:t>
            </a:r>
            <a:r>
              <a:rPr kumimoji="1" lang="ja-JP" altLang="en-US" sz="3601" dirty="0">
                <a:latin typeface="メイリオ" panose="020B0604030504040204" pitchFamily="50" charset="-128"/>
                <a:ea typeface="メイリオ" panose="020B0604030504040204" pitchFamily="50" charset="-128"/>
              </a:rPr>
              <a:t>。</a:t>
            </a:r>
            <a:endParaRPr kumimoji="1" lang="en-US" altLang="ja-JP" sz="360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0F91621-3DD5-4FF7-A15A-57C47DFE5AB5}"/>
              </a:ext>
            </a:extLst>
          </p:cNvPr>
          <p:cNvSpPr txBox="1"/>
          <p:nvPr/>
        </p:nvSpPr>
        <p:spPr>
          <a:xfrm>
            <a:off x="665421" y="242365"/>
            <a:ext cx="1947969"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自己</a:t>
            </a:r>
            <a:r>
              <a:rPr kumimoji="1" lang="en-US" altLang="ja-JP" sz="4000" b="1" dirty="0">
                <a:latin typeface="メイリオ" panose="020B0604030504040204" pitchFamily="50" charset="-128"/>
                <a:ea typeface="メイリオ" panose="020B0604030504040204" pitchFamily="50" charset="-128"/>
              </a:rPr>
              <a:t>PR</a:t>
            </a:r>
          </a:p>
        </p:txBody>
      </p:sp>
      <p:sp>
        <p:nvSpPr>
          <p:cNvPr id="3" name="テキスト ボックス 2">
            <a:extLst>
              <a:ext uri="{FF2B5EF4-FFF2-40B4-BE49-F238E27FC236}">
                <a16:creationId xmlns:a16="http://schemas.microsoft.com/office/drawing/2014/main" id="{C520A4DD-3E34-4FF4-902E-1C92639ABF91}"/>
              </a:ext>
            </a:extLst>
          </p:cNvPr>
          <p:cNvSpPr txBox="1"/>
          <p:nvPr/>
        </p:nvSpPr>
        <p:spPr>
          <a:xfrm>
            <a:off x="6569811" y="6513921"/>
            <a:ext cx="6211957" cy="800219"/>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部員</a:t>
            </a:r>
            <a:r>
              <a:rPr kumimoji="1" lang="en-US" altLang="ja-JP" dirty="0">
                <a:latin typeface="メイリオ" panose="020B0604030504040204" pitchFamily="50" charset="-128"/>
                <a:ea typeface="メイリオ" panose="020B0604030504040204" pitchFamily="50" charset="-128"/>
              </a:rPr>
              <a:t>30</a:t>
            </a:r>
            <a:r>
              <a:rPr kumimoji="1" lang="ja-JP" altLang="en-US" dirty="0">
                <a:latin typeface="メイリオ" panose="020B0604030504040204" pitchFamily="50" charset="-128"/>
                <a:ea typeface="メイリオ" panose="020B0604030504040204" pitchFamily="50" charset="-128"/>
              </a:rPr>
              <a:t>名全てのソースコードを食らい尽くし</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読み込み</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自らの</a:t>
            </a:r>
            <a:r>
              <a:rPr kumimoji="1" lang="ja-JP" altLang="en-US" sz="2800" b="1" dirty="0">
                <a:solidFill>
                  <a:srgbClr val="FF0000"/>
                </a:solidFill>
                <a:latin typeface="メイリオ" panose="020B0604030504040204" pitchFamily="50" charset="-128"/>
                <a:ea typeface="メイリオ" panose="020B0604030504040204" pitchFamily="50" charset="-128"/>
              </a:rPr>
              <a:t>血肉</a:t>
            </a:r>
            <a:r>
              <a:rPr kumimoji="1" lang="ja-JP" altLang="en-US" dirty="0">
                <a:latin typeface="メイリオ" panose="020B0604030504040204" pitchFamily="50" charset="-128"/>
                <a:ea typeface="メイリオ" panose="020B0604030504040204" pitchFamily="50" charset="-128"/>
              </a:rPr>
              <a:t>としています。</a:t>
            </a:r>
          </a:p>
        </p:txBody>
      </p:sp>
      <p:sp>
        <p:nvSpPr>
          <p:cNvPr id="5" name="四角形: 角を丸くする 4">
            <a:extLst>
              <a:ext uri="{FF2B5EF4-FFF2-40B4-BE49-F238E27FC236}">
                <a16:creationId xmlns:a16="http://schemas.microsoft.com/office/drawing/2014/main" id="{A9D0ACB0-568F-4A1F-9290-FA7618DAB656}"/>
              </a:ext>
            </a:extLst>
          </p:cNvPr>
          <p:cNvSpPr/>
          <p:nvPr/>
        </p:nvSpPr>
        <p:spPr>
          <a:xfrm>
            <a:off x="6569811" y="199789"/>
            <a:ext cx="3596720" cy="3009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15968E9-ABB2-4B40-9E32-207AFC9EDF40}"/>
              </a:ext>
            </a:extLst>
          </p:cNvPr>
          <p:cNvSpPr txBox="1"/>
          <p:nvPr/>
        </p:nvSpPr>
        <p:spPr>
          <a:xfrm>
            <a:off x="7051620" y="3025005"/>
            <a:ext cx="295465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dirty="0">
                <a:latin typeface="メイリオ" panose="020B0604030504040204" pitchFamily="50" charset="-128"/>
                <a:ea typeface="メイリオ" panose="020B0604030504040204" pitchFamily="50" charset="-128"/>
              </a:rPr>
              <a:t>部活の創設メンバーです！</a:t>
            </a:r>
          </a:p>
        </p:txBody>
      </p:sp>
      <p:sp>
        <p:nvSpPr>
          <p:cNvPr id="6" name="四角形: 角を丸くする 5">
            <a:extLst>
              <a:ext uri="{FF2B5EF4-FFF2-40B4-BE49-F238E27FC236}">
                <a16:creationId xmlns:a16="http://schemas.microsoft.com/office/drawing/2014/main" id="{C15D4F6D-D462-471C-B507-E85E2BBCE815}"/>
              </a:ext>
            </a:extLst>
          </p:cNvPr>
          <p:cNvSpPr/>
          <p:nvPr/>
        </p:nvSpPr>
        <p:spPr>
          <a:xfrm>
            <a:off x="6719886" y="3595171"/>
            <a:ext cx="6364517" cy="2734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3A86DA7-6B57-440A-8859-27008ED2E64B}"/>
              </a:ext>
            </a:extLst>
          </p:cNvPr>
          <p:cNvSpPr txBox="1"/>
          <p:nvPr/>
        </p:nvSpPr>
        <p:spPr>
          <a:xfrm>
            <a:off x="839663" y="3454282"/>
            <a:ext cx="2954655" cy="923330"/>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自己主張がしっかりできる</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相手の話を聞き入れる</a:t>
            </a:r>
            <a:endParaRPr kumimoji="1"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9B566F75-2D76-4A18-B510-7E243269EBE4}"/>
              </a:ext>
            </a:extLst>
          </p:cNvPr>
          <p:cNvSpPr txBox="1"/>
          <p:nvPr/>
        </p:nvSpPr>
        <p:spPr>
          <a:xfrm>
            <a:off x="1376570" y="1249981"/>
            <a:ext cx="384913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dirty="0">
                <a:latin typeface="メイリオ" panose="020B0604030504040204" pitchFamily="50" charset="-128"/>
                <a:ea typeface="メイリオ" panose="020B0604030504040204" pitchFamily="50" charset="-128"/>
              </a:rPr>
              <a:t>素直でいいやつ</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どこでも馴染める</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28548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16E3E5C-7CD5-486D-B47C-A5B72E4AE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16" y="5157506"/>
            <a:ext cx="3900330" cy="2197670"/>
          </a:xfrm>
          <a:prstGeom prst="rect">
            <a:avLst/>
          </a:prstGeom>
        </p:spPr>
      </p:pic>
      <p:pic>
        <p:nvPicPr>
          <p:cNvPr id="9" name="図 8">
            <a:extLst>
              <a:ext uri="{FF2B5EF4-FFF2-40B4-BE49-F238E27FC236}">
                <a16:creationId xmlns:a16="http://schemas.microsoft.com/office/drawing/2014/main" id="{39A095A0-5565-4F71-BA51-C3A8EF220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755" y="4805115"/>
            <a:ext cx="3900330" cy="2197670"/>
          </a:xfrm>
          <a:prstGeom prst="rect">
            <a:avLst/>
          </a:prstGeom>
        </p:spPr>
      </p:pic>
      <p:pic>
        <p:nvPicPr>
          <p:cNvPr id="8" name="図 7">
            <a:extLst>
              <a:ext uri="{FF2B5EF4-FFF2-40B4-BE49-F238E27FC236}">
                <a16:creationId xmlns:a16="http://schemas.microsoft.com/office/drawing/2014/main" id="{B6EB5A87-5D9C-4AF9-9880-A11DD9C73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08" y="308153"/>
            <a:ext cx="4123547" cy="2321914"/>
          </a:xfrm>
          <a:prstGeom prst="rect">
            <a:avLst/>
          </a:prstGeom>
        </p:spPr>
      </p:pic>
      <p:pic>
        <p:nvPicPr>
          <p:cNvPr id="7" name="図 6">
            <a:extLst>
              <a:ext uri="{FF2B5EF4-FFF2-40B4-BE49-F238E27FC236}">
                <a16:creationId xmlns:a16="http://schemas.microsoft.com/office/drawing/2014/main" id="{4B11B4CE-4852-474F-B99B-0C6F3B1B2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1630" y="4600433"/>
            <a:ext cx="3974632" cy="2247435"/>
          </a:xfrm>
          <a:prstGeom prst="rect">
            <a:avLst/>
          </a:prstGeom>
        </p:spPr>
      </p:pic>
      <p:pic>
        <p:nvPicPr>
          <p:cNvPr id="5" name="図 4">
            <a:extLst>
              <a:ext uri="{FF2B5EF4-FFF2-40B4-BE49-F238E27FC236}">
                <a16:creationId xmlns:a16="http://schemas.microsoft.com/office/drawing/2014/main" id="{32F301DA-1D74-4AE5-BBB3-5FE499A292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8351" y="842526"/>
            <a:ext cx="4139272" cy="2227178"/>
          </a:xfrm>
          <a:prstGeom prst="rect">
            <a:avLst/>
          </a:prstGeom>
        </p:spPr>
      </p:pic>
      <p:pic>
        <p:nvPicPr>
          <p:cNvPr id="6" name="図 5">
            <a:extLst>
              <a:ext uri="{FF2B5EF4-FFF2-40B4-BE49-F238E27FC236}">
                <a16:creationId xmlns:a16="http://schemas.microsoft.com/office/drawing/2014/main" id="{5BAB372A-6FC9-46A6-AAC3-9342E25486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3744" y="2005174"/>
            <a:ext cx="3959578" cy="2229585"/>
          </a:xfrm>
          <a:prstGeom prst="rect">
            <a:avLst/>
          </a:prstGeom>
        </p:spPr>
      </p:pic>
      <p:pic>
        <p:nvPicPr>
          <p:cNvPr id="4" name="図 3">
            <a:extLst>
              <a:ext uri="{FF2B5EF4-FFF2-40B4-BE49-F238E27FC236}">
                <a16:creationId xmlns:a16="http://schemas.microsoft.com/office/drawing/2014/main" id="{6578D4C6-BF00-45BA-984B-BBC5422B9A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4905" y="2213748"/>
            <a:ext cx="4252597" cy="2386685"/>
          </a:xfrm>
          <a:prstGeom prst="rect">
            <a:avLst/>
          </a:prstGeom>
        </p:spPr>
      </p:pic>
      <p:sp>
        <p:nvSpPr>
          <p:cNvPr id="2" name="タイトル 1">
            <a:extLst>
              <a:ext uri="{FF2B5EF4-FFF2-40B4-BE49-F238E27FC236}">
                <a16:creationId xmlns:a16="http://schemas.microsoft.com/office/drawing/2014/main" id="{8B8AF48E-73C5-4A27-AD2D-E3FF6D67256C}"/>
              </a:ext>
            </a:extLst>
          </p:cNvPr>
          <p:cNvSpPr>
            <a:spLocks noGrp="1"/>
          </p:cNvSpPr>
          <p:nvPr>
            <p:ph type="title"/>
          </p:nvPr>
        </p:nvSpPr>
        <p:spPr/>
        <p:txBody>
          <a:bodyPr>
            <a:normAutofit/>
          </a:bodyPr>
          <a:lstStyle/>
          <a:p>
            <a:r>
              <a:rPr lang="ja-JP" altLang="en-US" sz="8000" dirty="0">
                <a:latin typeface="メイリオ" panose="020B0604030504040204" pitchFamily="50" charset="-128"/>
                <a:ea typeface="メイリオ" panose="020B0604030504040204" pitchFamily="50" charset="-128"/>
              </a:rPr>
              <a:t>就活作品集</a:t>
            </a:r>
          </a:p>
        </p:txBody>
      </p:sp>
    </p:spTree>
    <p:extLst>
      <p:ext uri="{BB962C8B-B14F-4D97-AF65-F5344CB8AC3E}">
        <p14:creationId xmlns:p14="http://schemas.microsoft.com/office/powerpoint/2010/main" val="172208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48A380C-5482-4BBF-9E9A-4086DB5FF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76" y="1031221"/>
            <a:ext cx="6534856" cy="3667557"/>
          </a:xfrm>
          <a:prstGeom prst="rect">
            <a:avLst/>
          </a:prstGeom>
        </p:spPr>
      </p:pic>
      <p:sp>
        <p:nvSpPr>
          <p:cNvPr id="9" name="テキスト ボックス 8">
            <a:extLst>
              <a:ext uri="{FF2B5EF4-FFF2-40B4-BE49-F238E27FC236}">
                <a16:creationId xmlns:a16="http://schemas.microsoft.com/office/drawing/2014/main" id="{30F1749B-632C-425E-B2C2-42BFA8A387C7}"/>
              </a:ext>
            </a:extLst>
          </p:cNvPr>
          <p:cNvSpPr txBox="1"/>
          <p:nvPr/>
        </p:nvSpPr>
        <p:spPr>
          <a:xfrm>
            <a:off x="309976" y="300375"/>
            <a:ext cx="5212068" cy="707886"/>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68A5D3B5-DE8F-41DF-86ED-8922A98472F9}"/>
              </a:ext>
            </a:extLst>
          </p:cNvPr>
          <p:cNvSpPr txBox="1"/>
          <p:nvPr/>
        </p:nvSpPr>
        <p:spPr>
          <a:xfrm>
            <a:off x="6958234" y="2364883"/>
            <a:ext cx="3883371"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作品</a:t>
            </a:r>
            <a:r>
              <a:rPr kumimoji="1" lang="en-US" altLang="ja-JP" dirty="0" err="1">
                <a:latin typeface="メイリオ" panose="020B0604030504040204" pitchFamily="50" charset="-128"/>
                <a:ea typeface="メイリオ" panose="020B0604030504040204" pitchFamily="50" charset="-128"/>
              </a:rPr>
              <a:t>GitURL</a:t>
            </a:r>
            <a:r>
              <a:rPr kumimoji="1"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https://x.gd/v3Q1B</a:t>
            </a:r>
          </a:p>
        </p:txBody>
      </p:sp>
      <p:sp>
        <p:nvSpPr>
          <p:cNvPr id="11" name="テキスト ボックス 10">
            <a:extLst>
              <a:ext uri="{FF2B5EF4-FFF2-40B4-BE49-F238E27FC236}">
                <a16:creationId xmlns:a16="http://schemas.microsoft.com/office/drawing/2014/main" id="{E633F4C7-D5C0-4BC6-B1AE-02E952DA6966}"/>
              </a:ext>
            </a:extLst>
          </p:cNvPr>
          <p:cNvSpPr txBox="1"/>
          <p:nvPr/>
        </p:nvSpPr>
        <p:spPr>
          <a:xfrm>
            <a:off x="6958233" y="2734215"/>
            <a:ext cx="3936270"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紹介動画</a:t>
            </a:r>
            <a:r>
              <a:rPr kumimoji="1" lang="en-US" altLang="ja-JP" dirty="0">
                <a:latin typeface="メイリオ" panose="020B0604030504040204" pitchFamily="50" charset="-128"/>
                <a:ea typeface="メイリオ" panose="020B0604030504040204" pitchFamily="50" charset="-128"/>
              </a:rPr>
              <a:t>URL</a:t>
            </a:r>
            <a:r>
              <a:rPr kumimoji="1"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https://x.gd/SCnzI</a:t>
            </a:r>
          </a:p>
        </p:txBody>
      </p:sp>
      <p:sp>
        <p:nvSpPr>
          <p:cNvPr id="12" name="テキスト ボックス 11">
            <a:extLst>
              <a:ext uri="{FF2B5EF4-FFF2-40B4-BE49-F238E27FC236}">
                <a16:creationId xmlns:a16="http://schemas.microsoft.com/office/drawing/2014/main" id="{47C574B7-8AA7-4AF8-ADDD-171D93B732E2}"/>
              </a:ext>
            </a:extLst>
          </p:cNvPr>
          <p:cNvSpPr txBox="1"/>
          <p:nvPr/>
        </p:nvSpPr>
        <p:spPr>
          <a:xfrm>
            <a:off x="6958235" y="1232492"/>
            <a:ext cx="3581430"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制作人数：</a:t>
            </a:r>
            <a:r>
              <a:rPr kumimoji="1" lang="en-US" altLang="ja-JP" dirty="0">
                <a:latin typeface="メイリオ" panose="020B0604030504040204" pitchFamily="50" charset="-128"/>
                <a:ea typeface="メイリオ" panose="020B0604030504040204" pitchFamily="50" charset="-128"/>
              </a:rPr>
              <a:t>3</a:t>
            </a:r>
            <a:r>
              <a:rPr kumimoji="1" lang="ja-JP" altLang="en-US" dirty="0">
                <a:latin typeface="メイリオ" panose="020B0604030504040204" pitchFamily="50" charset="-128"/>
                <a:ea typeface="メイリオ" panose="020B0604030504040204" pitchFamily="50" charset="-128"/>
              </a:rPr>
              <a:t>人</a:t>
            </a:r>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プログラム・</a:t>
            </a:r>
            <a:r>
              <a:rPr kumimoji="1" lang="en-US" altLang="ja-JP" sz="1400" dirty="0">
                <a:latin typeface="メイリオ" panose="020B0604030504040204" pitchFamily="50" charset="-128"/>
                <a:ea typeface="メイリオ" panose="020B0604030504040204" pitchFamily="50" charset="-128"/>
              </a:rPr>
              <a:t>CG</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UI)</a:t>
            </a:r>
            <a:endParaRPr lang="en-US" altLang="ja-JP"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A92EA08-C1CD-475E-A051-BF6F8A9E3C76}"/>
              </a:ext>
            </a:extLst>
          </p:cNvPr>
          <p:cNvSpPr txBox="1"/>
          <p:nvPr/>
        </p:nvSpPr>
        <p:spPr>
          <a:xfrm>
            <a:off x="6958238" y="1601824"/>
            <a:ext cx="295465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担当箇所：プログラム全て</a:t>
            </a:r>
            <a:endParaRPr lang="en-US" altLang="ja-JP"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94823F43-D362-4D18-9F4A-0873C4DF3EB6}"/>
              </a:ext>
            </a:extLst>
          </p:cNvPr>
          <p:cNvSpPr txBox="1"/>
          <p:nvPr/>
        </p:nvSpPr>
        <p:spPr>
          <a:xfrm>
            <a:off x="6958235" y="1971156"/>
            <a:ext cx="2371868"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制作環境：</a:t>
            </a:r>
            <a:r>
              <a:rPr kumimoji="1" lang="en-US" altLang="ja-JP" dirty="0">
                <a:latin typeface="メイリオ" panose="020B0604030504040204" pitchFamily="50" charset="-128"/>
                <a:ea typeface="メイリオ" panose="020B0604030504040204" pitchFamily="50" charset="-128"/>
              </a:rPr>
              <a:t>C#/Unity</a:t>
            </a:r>
            <a:endParaRPr lang="en-US" altLang="ja-JP" dirty="0">
              <a:latin typeface="メイリオ" panose="020B0604030504040204" pitchFamily="50" charset="-128"/>
              <a:ea typeface="メイリオ" panose="020B0604030504040204" pitchFamily="50" charset="-128"/>
            </a:endParaRPr>
          </a:p>
        </p:txBody>
      </p:sp>
      <p:pic>
        <p:nvPicPr>
          <p:cNvPr id="15" name="図 14">
            <a:extLst>
              <a:ext uri="{FF2B5EF4-FFF2-40B4-BE49-F238E27FC236}">
                <a16:creationId xmlns:a16="http://schemas.microsoft.com/office/drawing/2014/main" id="{0C7BC52B-A62C-40E5-9F20-4ECA2F5BB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16" name="テキスト ボックス 15">
            <a:extLst>
              <a:ext uri="{FF2B5EF4-FFF2-40B4-BE49-F238E27FC236}">
                <a16:creationId xmlns:a16="http://schemas.microsoft.com/office/drawing/2014/main" id="{73E72C80-3D3B-4A3E-BB65-8404D634396C}"/>
              </a:ext>
            </a:extLst>
          </p:cNvPr>
          <p:cNvSpPr txBox="1"/>
          <p:nvPr/>
        </p:nvSpPr>
        <p:spPr>
          <a:xfrm>
            <a:off x="457438" y="5059518"/>
            <a:ext cx="5256567" cy="523220"/>
          </a:xfrm>
          <a:prstGeom prst="rect">
            <a:avLst/>
          </a:prstGeom>
          <a:noFill/>
        </p:spPr>
        <p:txBody>
          <a:bodyPr wrap="none" rtlCol="0">
            <a:spAutoFit/>
          </a:bodyPr>
          <a:lstStyle/>
          <a:p>
            <a:r>
              <a:rPr kumimoji="1" lang="ja-JP" altLang="en-US" sz="2201" dirty="0">
                <a:latin typeface="メイリオ" panose="020B0604030504040204" pitchFamily="50" charset="-128"/>
                <a:ea typeface="メイリオ" panose="020B0604030504040204" pitchFamily="50" charset="-128"/>
              </a:rPr>
              <a:t>ジャンル</a:t>
            </a:r>
            <a:r>
              <a:rPr kumimoji="1" lang="en-US" altLang="ja-JP" sz="2201" dirty="0">
                <a:latin typeface="メイリオ" panose="020B0604030504040204" pitchFamily="50" charset="-128"/>
                <a:ea typeface="メイリオ" panose="020B0604030504040204" pitchFamily="50" charset="-128"/>
              </a:rPr>
              <a:t>:</a:t>
            </a:r>
            <a:r>
              <a:rPr kumimoji="1" lang="ja-JP" altLang="en-US" sz="2201" dirty="0">
                <a:latin typeface="メイリオ" panose="020B0604030504040204" pitchFamily="50" charset="-128"/>
                <a:ea typeface="メイリオ" panose="020B0604030504040204" pitchFamily="50" charset="-128"/>
              </a:rPr>
              <a:t>モンハン風</a:t>
            </a:r>
            <a:r>
              <a:rPr kumimoji="1" lang="ja-JP" altLang="en-US" sz="2800" b="1" dirty="0">
                <a:solidFill>
                  <a:srgbClr val="FF0000"/>
                </a:solidFill>
                <a:latin typeface="メイリオ" panose="020B0604030504040204" pitchFamily="50" charset="-128"/>
                <a:ea typeface="メイリオ" panose="020B0604030504040204" pitchFamily="50" charset="-128"/>
              </a:rPr>
              <a:t>狩猟</a:t>
            </a:r>
            <a:r>
              <a:rPr kumimoji="1" lang="ja-JP" altLang="en-US" sz="2201" dirty="0">
                <a:latin typeface="メイリオ" panose="020B0604030504040204" pitchFamily="50" charset="-128"/>
                <a:ea typeface="メイリオ" panose="020B0604030504040204" pitchFamily="50" charset="-128"/>
              </a:rPr>
              <a:t>アクション！</a:t>
            </a:r>
            <a:endParaRPr kumimoji="1" lang="en-US" altLang="ja-JP" sz="2201"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1DE90D91-3EB5-48E9-839E-21F7F4BF0BCC}"/>
              </a:ext>
            </a:extLst>
          </p:cNvPr>
          <p:cNvSpPr txBox="1"/>
          <p:nvPr/>
        </p:nvSpPr>
        <p:spPr>
          <a:xfrm>
            <a:off x="6958235" y="863160"/>
            <a:ext cx="4269117"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製作期間：</a:t>
            </a:r>
            <a:r>
              <a:rPr kumimoji="1" lang="en-US" altLang="ja-JP" dirty="0">
                <a:latin typeface="メイリオ" panose="020B0604030504040204" pitchFamily="50" charset="-128"/>
                <a:ea typeface="メイリオ" panose="020B0604030504040204" pitchFamily="50" charset="-128"/>
              </a:rPr>
              <a:t>2023/10/09</a:t>
            </a: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2024/03/31</a:t>
            </a:r>
          </a:p>
        </p:txBody>
      </p:sp>
      <p:pic>
        <p:nvPicPr>
          <p:cNvPr id="18" name="図 17">
            <a:extLst>
              <a:ext uri="{FF2B5EF4-FFF2-40B4-BE49-F238E27FC236}">
                <a16:creationId xmlns:a16="http://schemas.microsoft.com/office/drawing/2014/main" id="{136F0ABA-3AC9-4F2D-9ABB-EB815E3D0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8355" y="3407480"/>
            <a:ext cx="6914608" cy="3898580"/>
          </a:xfrm>
          <a:prstGeom prst="rect">
            <a:avLst/>
          </a:prstGeom>
        </p:spPr>
      </p:pic>
      <p:sp>
        <p:nvSpPr>
          <p:cNvPr id="19" name="テキスト ボックス 18">
            <a:extLst>
              <a:ext uri="{FF2B5EF4-FFF2-40B4-BE49-F238E27FC236}">
                <a16:creationId xmlns:a16="http://schemas.microsoft.com/office/drawing/2014/main" id="{D065FE5A-A446-4ACF-9C42-364358B470AA}"/>
              </a:ext>
            </a:extLst>
          </p:cNvPr>
          <p:cNvSpPr txBox="1"/>
          <p:nvPr/>
        </p:nvSpPr>
        <p:spPr>
          <a:xfrm>
            <a:off x="457438" y="5943479"/>
            <a:ext cx="4852610"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敵の様々な攻撃を回避しつつ</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コンボ攻撃を叩き込め！</a:t>
            </a:r>
          </a:p>
        </p:txBody>
      </p:sp>
      <p:pic>
        <p:nvPicPr>
          <p:cNvPr id="3" name="図 2">
            <a:extLst>
              <a:ext uri="{FF2B5EF4-FFF2-40B4-BE49-F238E27FC236}">
                <a16:creationId xmlns:a16="http://schemas.microsoft.com/office/drawing/2014/main" id="{56F373AC-5D06-48FC-8773-FDF22DBB37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0013" y="1747497"/>
            <a:ext cx="1444677" cy="1444677"/>
          </a:xfrm>
          <a:prstGeom prst="rect">
            <a:avLst/>
          </a:prstGeom>
        </p:spPr>
      </p:pic>
      <p:sp>
        <p:nvSpPr>
          <p:cNvPr id="20" name="テキスト ボックス 19">
            <a:extLst>
              <a:ext uri="{FF2B5EF4-FFF2-40B4-BE49-F238E27FC236}">
                <a16:creationId xmlns:a16="http://schemas.microsoft.com/office/drawing/2014/main" id="{C6E8B382-A335-4FDF-9875-9C02ADB401EC}"/>
              </a:ext>
            </a:extLst>
          </p:cNvPr>
          <p:cNvSpPr txBox="1"/>
          <p:nvPr/>
        </p:nvSpPr>
        <p:spPr>
          <a:xfrm>
            <a:off x="11390013" y="1347525"/>
            <a:ext cx="144142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紹介動画</a:t>
            </a:r>
            <a:r>
              <a:rPr kumimoji="1" lang="en-US" altLang="ja-JP" dirty="0">
                <a:latin typeface="メイリオ" panose="020B0604030504040204" pitchFamily="50" charset="-128"/>
                <a:ea typeface="メイリオ" panose="020B0604030504040204" pitchFamily="50" charset="-128"/>
              </a:rPr>
              <a:t>QR</a:t>
            </a:r>
          </a:p>
        </p:txBody>
      </p:sp>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480602F-7F74-4103-9A02-A4DC1886D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pic>
        <p:nvPicPr>
          <p:cNvPr id="19" name="図 18">
            <a:extLst>
              <a:ext uri="{FF2B5EF4-FFF2-40B4-BE49-F238E27FC236}">
                <a16:creationId xmlns:a16="http://schemas.microsoft.com/office/drawing/2014/main" id="{0AD6B850-0BB8-4294-8269-BCA93F7A1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10" y="1384801"/>
            <a:ext cx="3873141" cy="2172344"/>
          </a:xfrm>
          <a:prstGeom prst="rect">
            <a:avLst/>
          </a:prstGeom>
        </p:spPr>
      </p:pic>
      <p:sp>
        <p:nvSpPr>
          <p:cNvPr id="21" name="テキスト ボックス 20">
            <a:extLst>
              <a:ext uri="{FF2B5EF4-FFF2-40B4-BE49-F238E27FC236}">
                <a16:creationId xmlns:a16="http://schemas.microsoft.com/office/drawing/2014/main" id="{7246F330-0525-49C0-9C31-D25D49844363}"/>
              </a:ext>
            </a:extLst>
          </p:cNvPr>
          <p:cNvSpPr txBox="1"/>
          <p:nvPr/>
        </p:nvSpPr>
        <p:spPr>
          <a:xfrm>
            <a:off x="6037367" y="1104084"/>
            <a:ext cx="2949846"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モンスターと死闘を繰り広げよ！</a:t>
            </a:r>
          </a:p>
        </p:txBody>
      </p:sp>
      <p:sp>
        <p:nvSpPr>
          <p:cNvPr id="27" name="テキスト ボックス 26">
            <a:extLst>
              <a:ext uri="{FF2B5EF4-FFF2-40B4-BE49-F238E27FC236}">
                <a16:creationId xmlns:a16="http://schemas.microsoft.com/office/drawing/2014/main" id="{B6285594-08DB-443E-8593-6EDED1BB9DE8}"/>
              </a:ext>
            </a:extLst>
          </p:cNvPr>
          <p:cNvSpPr txBox="1"/>
          <p:nvPr/>
        </p:nvSpPr>
        <p:spPr>
          <a:xfrm>
            <a:off x="393110" y="1095185"/>
            <a:ext cx="1723549"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クエスト受注</a:t>
            </a:r>
          </a:p>
        </p:txBody>
      </p:sp>
      <p:pic>
        <p:nvPicPr>
          <p:cNvPr id="28" name="図 27">
            <a:extLst>
              <a:ext uri="{FF2B5EF4-FFF2-40B4-BE49-F238E27FC236}">
                <a16:creationId xmlns:a16="http://schemas.microsoft.com/office/drawing/2014/main" id="{49907227-E107-4DA4-9756-A8544529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26" y="4483691"/>
            <a:ext cx="3896725" cy="2223604"/>
          </a:xfrm>
          <a:prstGeom prst="rect">
            <a:avLst/>
          </a:prstGeom>
        </p:spPr>
      </p:pic>
      <p:sp>
        <p:nvSpPr>
          <p:cNvPr id="34" name="テキスト ボックス 33">
            <a:extLst>
              <a:ext uri="{FF2B5EF4-FFF2-40B4-BE49-F238E27FC236}">
                <a16:creationId xmlns:a16="http://schemas.microsoft.com/office/drawing/2014/main" id="{31DDF1A7-4321-4722-BCFF-02868BEDF90C}"/>
              </a:ext>
            </a:extLst>
          </p:cNvPr>
          <p:cNvSpPr txBox="1"/>
          <p:nvPr/>
        </p:nvSpPr>
        <p:spPr>
          <a:xfrm>
            <a:off x="7832954" y="4236650"/>
            <a:ext cx="1106393"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討伐成功！</a:t>
            </a:r>
          </a:p>
        </p:txBody>
      </p:sp>
      <p:sp>
        <p:nvSpPr>
          <p:cNvPr id="35" name="テキスト ボックス 34">
            <a:extLst>
              <a:ext uri="{FF2B5EF4-FFF2-40B4-BE49-F238E27FC236}">
                <a16:creationId xmlns:a16="http://schemas.microsoft.com/office/drawing/2014/main" id="{B0F6314C-B62D-40FD-850C-E8789A3EA5A3}"/>
              </a:ext>
            </a:extLst>
          </p:cNvPr>
          <p:cNvSpPr txBox="1"/>
          <p:nvPr/>
        </p:nvSpPr>
        <p:spPr>
          <a:xfrm>
            <a:off x="2339144" y="1083251"/>
            <a:ext cx="2028119"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未知の難易度に挑戦！</a:t>
            </a:r>
          </a:p>
        </p:txBody>
      </p:sp>
      <p:pic>
        <p:nvPicPr>
          <p:cNvPr id="36" name="図 35">
            <a:extLst>
              <a:ext uri="{FF2B5EF4-FFF2-40B4-BE49-F238E27FC236}">
                <a16:creationId xmlns:a16="http://schemas.microsoft.com/office/drawing/2014/main" id="{D1CC6686-2BD8-4C34-A5C5-DF62C6B2E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3077" y="4602977"/>
            <a:ext cx="3856270" cy="2172366"/>
          </a:xfrm>
          <a:prstGeom prst="rect">
            <a:avLst/>
          </a:prstGeom>
        </p:spPr>
      </p:pic>
      <p:pic>
        <p:nvPicPr>
          <p:cNvPr id="33" name="図 32">
            <a:extLst>
              <a:ext uri="{FF2B5EF4-FFF2-40B4-BE49-F238E27FC236}">
                <a16:creationId xmlns:a16="http://schemas.microsoft.com/office/drawing/2014/main" id="{638CFB44-7C04-488D-80EA-CA0C360E3A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5640" y="1393036"/>
            <a:ext cx="3823707" cy="2155874"/>
          </a:xfrm>
          <a:prstGeom prst="rect">
            <a:avLst/>
          </a:prstGeom>
        </p:spPr>
      </p:pic>
      <p:sp>
        <p:nvSpPr>
          <p:cNvPr id="37" name="テキスト ボックス 36">
            <a:extLst>
              <a:ext uri="{FF2B5EF4-FFF2-40B4-BE49-F238E27FC236}">
                <a16:creationId xmlns:a16="http://schemas.microsoft.com/office/drawing/2014/main" id="{B8E1910E-B0E7-4404-8C23-E677F5F695D5}"/>
              </a:ext>
            </a:extLst>
          </p:cNvPr>
          <p:cNvSpPr txBox="1"/>
          <p:nvPr/>
        </p:nvSpPr>
        <p:spPr>
          <a:xfrm>
            <a:off x="5089469" y="1098140"/>
            <a:ext cx="697627"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狩猟</a:t>
            </a:r>
          </a:p>
        </p:txBody>
      </p:sp>
      <p:sp>
        <p:nvSpPr>
          <p:cNvPr id="38" name="テキスト ボックス 37">
            <a:extLst>
              <a:ext uri="{FF2B5EF4-FFF2-40B4-BE49-F238E27FC236}">
                <a16:creationId xmlns:a16="http://schemas.microsoft.com/office/drawing/2014/main" id="{E290CD24-15D1-4A23-AEBC-7FC18D342990}"/>
              </a:ext>
            </a:extLst>
          </p:cNvPr>
          <p:cNvSpPr txBox="1"/>
          <p:nvPr/>
        </p:nvSpPr>
        <p:spPr>
          <a:xfrm>
            <a:off x="4996337" y="4370355"/>
            <a:ext cx="121058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討伐成功</a:t>
            </a:r>
          </a:p>
        </p:txBody>
      </p:sp>
      <p:sp>
        <p:nvSpPr>
          <p:cNvPr id="39" name="テキスト ボックス 38">
            <a:extLst>
              <a:ext uri="{FF2B5EF4-FFF2-40B4-BE49-F238E27FC236}">
                <a16:creationId xmlns:a16="http://schemas.microsoft.com/office/drawing/2014/main" id="{BCD8D186-0AAB-437B-AE5E-0D32718E682F}"/>
              </a:ext>
            </a:extLst>
          </p:cNvPr>
          <p:cNvSpPr txBox="1"/>
          <p:nvPr/>
        </p:nvSpPr>
        <p:spPr>
          <a:xfrm>
            <a:off x="360257" y="4283636"/>
            <a:ext cx="146706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ランク更新</a:t>
            </a:r>
          </a:p>
        </p:txBody>
      </p:sp>
      <p:sp>
        <p:nvSpPr>
          <p:cNvPr id="23" name="矢印: 下 22">
            <a:extLst>
              <a:ext uri="{FF2B5EF4-FFF2-40B4-BE49-F238E27FC236}">
                <a16:creationId xmlns:a16="http://schemas.microsoft.com/office/drawing/2014/main" id="{3AC870C9-25E3-4CC8-ADF5-65749980580A}"/>
              </a:ext>
            </a:extLst>
          </p:cNvPr>
          <p:cNvSpPr/>
          <p:nvPr/>
        </p:nvSpPr>
        <p:spPr>
          <a:xfrm>
            <a:off x="6467569" y="3658101"/>
            <a:ext cx="1018095" cy="735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下 39">
            <a:extLst>
              <a:ext uri="{FF2B5EF4-FFF2-40B4-BE49-F238E27FC236}">
                <a16:creationId xmlns:a16="http://schemas.microsoft.com/office/drawing/2014/main" id="{9D72F59B-CAC6-4B90-B92F-C1112BAB3998}"/>
              </a:ext>
            </a:extLst>
          </p:cNvPr>
          <p:cNvSpPr/>
          <p:nvPr/>
        </p:nvSpPr>
        <p:spPr>
          <a:xfrm rot="5400000">
            <a:off x="4119644" y="5321514"/>
            <a:ext cx="1018095" cy="735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下 40">
            <a:extLst>
              <a:ext uri="{FF2B5EF4-FFF2-40B4-BE49-F238E27FC236}">
                <a16:creationId xmlns:a16="http://schemas.microsoft.com/office/drawing/2014/main" id="{7A43E311-CAF9-4F80-B4CB-C7425EFDDF1A}"/>
              </a:ext>
            </a:extLst>
          </p:cNvPr>
          <p:cNvSpPr/>
          <p:nvPr/>
        </p:nvSpPr>
        <p:spPr>
          <a:xfrm rot="10800000">
            <a:off x="1820632" y="3634884"/>
            <a:ext cx="1018095" cy="735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下 41">
            <a:extLst>
              <a:ext uri="{FF2B5EF4-FFF2-40B4-BE49-F238E27FC236}">
                <a16:creationId xmlns:a16="http://schemas.microsoft.com/office/drawing/2014/main" id="{1CB8CF6A-3903-4984-9F6C-43433F985240}"/>
              </a:ext>
            </a:extLst>
          </p:cNvPr>
          <p:cNvSpPr/>
          <p:nvPr/>
        </p:nvSpPr>
        <p:spPr>
          <a:xfrm rot="16200000">
            <a:off x="4225861" y="2155934"/>
            <a:ext cx="1018095" cy="735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3EB2E0F-2DB7-4B23-B5DD-3AD340857F98}"/>
              </a:ext>
            </a:extLst>
          </p:cNvPr>
          <p:cNvSpPr txBox="1"/>
          <p:nvPr/>
        </p:nvSpPr>
        <p:spPr>
          <a:xfrm>
            <a:off x="2875721" y="4213433"/>
            <a:ext cx="1290738"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狩りの報酬！</a:t>
            </a:r>
          </a:p>
        </p:txBody>
      </p:sp>
      <p:sp>
        <p:nvSpPr>
          <p:cNvPr id="44" name="テキスト ボックス 43">
            <a:extLst>
              <a:ext uri="{FF2B5EF4-FFF2-40B4-BE49-F238E27FC236}">
                <a16:creationId xmlns:a16="http://schemas.microsoft.com/office/drawing/2014/main" id="{DD1F3910-E0BF-4BBA-AE14-89B79F78C3B4}"/>
              </a:ext>
            </a:extLst>
          </p:cNvPr>
          <p:cNvSpPr txBox="1"/>
          <p:nvPr/>
        </p:nvSpPr>
        <p:spPr>
          <a:xfrm>
            <a:off x="333553" y="163375"/>
            <a:ext cx="5993628"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ゲーム内容：</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①　</a:t>
            </a:r>
            <a:r>
              <a:rPr kumimoji="1" lang="ja-JP" altLang="en-US" sz="2400" b="1" dirty="0">
                <a:latin typeface="メイリオ" panose="020B0604030504040204" pitchFamily="50" charset="-128"/>
                <a:ea typeface="メイリオ" panose="020B0604030504040204" pitchFamily="50" charset="-128"/>
              </a:rPr>
              <a:t>ゲームループ</a:t>
            </a:r>
            <a:endParaRPr kumimoji="1" lang="ja-JP" altLang="en-US" sz="6001" b="1" dirty="0">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9162C551-9F80-4AF9-881E-6B3A55D6AD52}"/>
              </a:ext>
            </a:extLst>
          </p:cNvPr>
          <p:cNvSpPr txBox="1"/>
          <p:nvPr/>
        </p:nvSpPr>
        <p:spPr>
          <a:xfrm>
            <a:off x="8989518" y="2274617"/>
            <a:ext cx="4450257" cy="3010440"/>
          </a:xfrm>
          <a:prstGeom prst="rect">
            <a:avLst/>
          </a:prstGeom>
          <a:noFill/>
        </p:spPr>
        <p:txBody>
          <a:bodyPr wrap="none" rtlCol="0">
            <a:spAutoFit/>
          </a:bodyPr>
          <a:lstStyle/>
          <a:p>
            <a:pPr>
              <a:lnSpc>
                <a:spcPct val="150000"/>
              </a:lnSpc>
            </a:pPr>
            <a:r>
              <a:rPr kumimoji="1" lang="ja-JP" altLang="en-US" sz="4400" b="1" dirty="0"/>
              <a:t>ドラゴンを狩猟し、</a:t>
            </a:r>
            <a:endParaRPr kumimoji="1" lang="en-US" altLang="ja-JP" sz="4400" b="1" dirty="0"/>
          </a:p>
          <a:p>
            <a:pPr>
              <a:lnSpc>
                <a:spcPct val="150000"/>
              </a:lnSpc>
            </a:pPr>
            <a:r>
              <a:rPr kumimoji="1" lang="ja-JP" altLang="en-US" sz="4400" b="1" dirty="0"/>
              <a:t>短いタイムを</a:t>
            </a:r>
            <a:endParaRPr kumimoji="1" lang="en-US" altLang="ja-JP" sz="4400" b="1" dirty="0"/>
          </a:p>
          <a:p>
            <a:pPr>
              <a:lnSpc>
                <a:spcPct val="150000"/>
              </a:lnSpc>
            </a:pPr>
            <a:r>
              <a:rPr kumimoji="1" lang="ja-JP" altLang="en-US" sz="4400" b="1" dirty="0"/>
              <a:t>たたきだせ！</a:t>
            </a:r>
            <a:endParaRPr kumimoji="1" lang="en-US" altLang="ja-JP" sz="4400" b="1" dirty="0"/>
          </a:p>
        </p:txBody>
      </p:sp>
    </p:spTree>
    <p:extLst>
      <p:ext uri="{BB962C8B-B14F-4D97-AF65-F5344CB8AC3E}">
        <p14:creationId xmlns:p14="http://schemas.microsoft.com/office/powerpoint/2010/main" val="2777766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pic>
        <p:nvPicPr>
          <p:cNvPr id="20" name="図 19">
            <a:extLst>
              <a:ext uri="{FF2B5EF4-FFF2-40B4-BE49-F238E27FC236}">
                <a16:creationId xmlns:a16="http://schemas.microsoft.com/office/drawing/2014/main" id="{12F9CA83-EE0F-4B4F-8057-36B8966FB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062" y="4829365"/>
            <a:ext cx="4076919" cy="2312215"/>
          </a:xfrm>
          <a:prstGeom prst="rect">
            <a:avLst/>
          </a:prstGeom>
        </p:spPr>
      </p:pic>
      <p:sp>
        <p:nvSpPr>
          <p:cNvPr id="5" name="テキスト ボックス 4">
            <a:extLst>
              <a:ext uri="{FF2B5EF4-FFF2-40B4-BE49-F238E27FC236}">
                <a16:creationId xmlns:a16="http://schemas.microsoft.com/office/drawing/2014/main" id="{57D97522-4937-E426-60DE-F6A07449A769}"/>
              </a:ext>
            </a:extLst>
          </p:cNvPr>
          <p:cNvSpPr txBox="1"/>
          <p:nvPr/>
        </p:nvSpPr>
        <p:spPr>
          <a:xfrm>
            <a:off x="461859" y="1228123"/>
            <a:ext cx="7058343" cy="1323439"/>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a:t>
            </a:r>
            <a:r>
              <a:rPr kumimoji="1" lang="ja-JP" altLang="en-US" sz="3200" b="1" u="sng" dirty="0">
                <a:solidFill>
                  <a:srgbClr val="FFFF00"/>
                </a:solidFill>
                <a:latin typeface="メイリオ" panose="020B0604030504040204" pitchFamily="50" charset="-128"/>
                <a:ea typeface="メイリオ" panose="020B0604030504040204" pitchFamily="50" charset="-128"/>
              </a:rPr>
              <a:t>動きを</a:t>
            </a:r>
            <a:r>
              <a:rPr kumimoji="1" lang="ja-JP" altLang="en-US" sz="3200" b="1" u="sng" dirty="0">
                <a:latin typeface="メイリオ" panose="020B0604030504040204" pitchFamily="50" charset="-128"/>
                <a:ea typeface="メイリオ" panose="020B0604030504040204" pitchFamily="50" charset="-128"/>
              </a:rPr>
              <a:t>見切り、攻撃を叩き込め！</a:t>
            </a:r>
            <a:r>
              <a:rPr kumimoji="1" lang="ja-JP" altLang="en-US" sz="2400" b="1" u="sng" dirty="0">
                <a:latin typeface="メイリオ" panose="020B0604030504040204" pitchFamily="50" charset="-128"/>
                <a:ea typeface="メイリオ" panose="020B0604030504040204" pitchFamily="50" charset="-128"/>
              </a:rPr>
              <a:t>　</a:t>
            </a:r>
            <a:endParaRPr kumimoji="1" lang="en-US" altLang="ja-JP" sz="2400" b="1" u="sng"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モンスターは</a:t>
            </a:r>
            <a:r>
              <a:rPr kumimoji="1" lang="ja-JP" altLang="en-US" sz="2400" b="1" dirty="0">
                <a:solidFill>
                  <a:srgbClr val="FF0000"/>
                </a:solidFill>
                <a:latin typeface="メイリオ" panose="020B0604030504040204" pitchFamily="50" charset="-128"/>
                <a:ea typeface="メイリオ" panose="020B0604030504040204" pitchFamily="50" charset="-128"/>
              </a:rPr>
              <a:t>七種</a:t>
            </a:r>
            <a:r>
              <a:rPr kumimoji="1" lang="ja-JP" altLang="en-US" sz="2400" dirty="0">
                <a:latin typeface="メイリオ" panose="020B0604030504040204" pitchFamily="50" charset="-128"/>
                <a:ea typeface="メイリオ" panose="020B0604030504040204" pitchFamily="50" charset="-128"/>
              </a:rPr>
              <a:t>類の攻撃を仕掛けてくる。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動きに見切って、的確に攻撃を叩き込め！</a:t>
            </a:r>
            <a:endParaRPr kumimoji="1" lang="en-US" altLang="ja-JP" sz="24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59" y="4843606"/>
            <a:ext cx="4064412" cy="2273632"/>
          </a:xfrm>
          <a:prstGeom prst="rect">
            <a:avLst/>
          </a:prstGeom>
        </p:spPr>
      </p:pic>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708" y="4843606"/>
            <a:ext cx="4076919" cy="2294146"/>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2141973" y="4610790"/>
            <a:ext cx="553357" cy="31348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突進</a:t>
            </a:r>
          </a:p>
        </p:txBody>
      </p:sp>
      <p:pic>
        <p:nvPicPr>
          <p:cNvPr id="8" name="図 7">
            <a:extLst>
              <a:ext uri="{FF2B5EF4-FFF2-40B4-BE49-F238E27FC236}">
                <a16:creationId xmlns:a16="http://schemas.microsoft.com/office/drawing/2014/main" id="{F56F456D-B3BC-489A-8491-BDA8D1BDC0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6342143" y="4610790"/>
            <a:ext cx="922047" cy="31348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噛みつき</a:t>
            </a:r>
          </a:p>
        </p:txBody>
      </p:sp>
      <p:sp>
        <p:nvSpPr>
          <p:cNvPr id="12" name="テキスト ボックス 11">
            <a:extLst>
              <a:ext uri="{FF2B5EF4-FFF2-40B4-BE49-F238E27FC236}">
                <a16:creationId xmlns:a16="http://schemas.microsoft.com/office/drawing/2014/main" id="{21C65735-F147-4805-87F4-4CBF0CBD24F9}"/>
              </a:ext>
            </a:extLst>
          </p:cNvPr>
          <p:cNvSpPr txBox="1"/>
          <p:nvPr/>
        </p:nvSpPr>
        <p:spPr>
          <a:xfrm>
            <a:off x="10736612" y="4686864"/>
            <a:ext cx="737702" cy="31348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ブレス</a:t>
            </a:r>
          </a:p>
        </p:txBody>
      </p:sp>
      <p:sp>
        <p:nvSpPr>
          <p:cNvPr id="15" name="テキスト ボックス 14">
            <a:extLst>
              <a:ext uri="{FF2B5EF4-FFF2-40B4-BE49-F238E27FC236}">
                <a16:creationId xmlns:a16="http://schemas.microsoft.com/office/drawing/2014/main" id="{5CD56066-6B15-463A-80AC-18FD86F10A22}"/>
              </a:ext>
            </a:extLst>
          </p:cNvPr>
          <p:cNvSpPr txBox="1"/>
          <p:nvPr/>
        </p:nvSpPr>
        <p:spPr>
          <a:xfrm>
            <a:off x="461859" y="2778656"/>
            <a:ext cx="6699270" cy="1508105"/>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a:t>
            </a:r>
            <a:r>
              <a:rPr kumimoji="1" lang="ja-JP" altLang="en-US" sz="3200" b="1" u="sng" dirty="0">
                <a:solidFill>
                  <a:schemeClr val="accent5">
                    <a:lumMod val="60000"/>
                    <a:lumOff val="40000"/>
                  </a:schemeClr>
                </a:solidFill>
                <a:latin typeface="メイリオ" panose="020B0604030504040204" pitchFamily="50" charset="-128"/>
                <a:ea typeface="メイリオ" panose="020B0604030504040204" pitchFamily="50" charset="-128"/>
              </a:rPr>
              <a:t>危険な攻撃</a:t>
            </a:r>
            <a:r>
              <a:rPr kumimoji="1" lang="ja-JP" altLang="en-US" sz="3200" b="1" u="sng" dirty="0">
                <a:latin typeface="メイリオ" panose="020B0604030504040204" pitchFamily="50" charset="-128"/>
                <a:ea typeface="メイリオ" panose="020B0604030504040204" pitchFamily="50" charset="-128"/>
              </a:rPr>
              <a:t>は、見切ってかわせ！</a:t>
            </a:r>
            <a:endParaRPr kumimoji="1" lang="en-US" altLang="ja-JP" sz="2000" b="1" u="sng"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攻撃によっては</a:t>
            </a:r>
            <a:r>
              <a:rPr kumimoji="1" lang="ja-JP" altLang="en-US" sz="2000" b="1" dirty="0">
                <a:solidFill>
                  <a:srgbClr val="FF0000"/>
                </a:solidFill>
                <a:latin typeface="メイリオ" panose="020B0604030504040204" pitchFamily="50" charset="-128"/>
                <a:ea typeface="メイリオ" panose="020B0604030504040204" pitchFamily="50" charset="-128"/>
              </a:rPr>
              <a:t>見切れない</a:t>
            </a:r>
            <a:r>
              <a:rPr kumimoji="1" lang="ja-JP" altLang="en-US" sz="2000" dirty="0">
                <a:latin typeface="メイリオ" panose="020B0604030504040204" pitchFamily="50" charset="-128"/>
                <a:ea typeface="メイリオ" panose="020B0604030504040204" pitchFamily="50" charset="-128"/>
              </a:rPr>
              <a:t>攻撃がある。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見切れない攻撃は、素直に躱そう！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ローリングで緊急回避だ！！</a:t>
            </a:r>
            <a:endParaRPr kumimoji="1" lang="en-US" altLang="ja-JP" sz="20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525DED4-D342-4C62-8D59-B99359C5CB09}"/>
              </a:ext>
            </a:extLst>
          </p:cNvPr>
          <p:cNvSpPr txBox="1"/>
          <p:nvPr/>
        </p:nvSpPr>
        <p:spPr>
          <a:xfrm>
            <a:off x="333553" y="163375"/>
            <a:ext cx="5378075"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ゲーム内容：</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②　</a:t>
            </a:r>
            <a:r>
              <a:rPr kumimoji="1" lang="ja-JP" altLang="en-US" sz="2400" b="1" dirty="0">
                <a:latin typeface="メイリオ" panose="020B0604030504040204" pitchFamily="50" charset="-128"/>
                <a:ea typeface="メイリオ" panose="020B0604030504040204" pitchFamily="50" charset="-128"/>
              </a:rPr>
              <a:t>駆け引き</a:t>
            </a:r>
            <a:endParaRPr kumimoji="1" lang="ja-JP" altLang="en-US" sz="6001" b="1" dirty="0">
              <a:latin typeface="メイリオ" panose="020B0604030504040204" pitchFamily="50" charset="-128"/>
              <a:ea typeface="メイリオ" panose="020B0604030504040204" pitchFamily="50" charset="-128"/>
            </a:endParaRPr>
          </a:p>
        </p:txBody>
      </p:sp>
      <p:pic>
        <p:nvPicPr>
          <p:cNvPr id="18" name="図 17">
            <a:extLst>
              <a:ext uri="{FF2B5EF4-FFF2-40B4-BE49-F238E27FC236}">
                <a16:creationId xmlns:a16="http://schemas.microsoft.com/office/drawing/2014/main" id="{7EA4EB65-D164-4931-9042-7A3195839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1272" y="2771003"/>
            <a:ext cx="3278589" cy="1865153"/>
          </a:xfrm>
          <a:prstGeom prst="rect">
            <a:avLst/>
          </a:prstGeom>
        </p:spPr>
      </p:pic>
      <p:pic>
        <p:nvPicPr>
          <p:cNvPr id="22" name="図 21">
            <a:extLst>
              <a:ext uri="{FF2B5EF4-FFF2-40B4-BE49-F238E27FC236}">
                <a16:creationId xmlns:a16="http://schemas.microsoft.com/office/drawing/2014/main" id="{04C09233-E4DC-4BC7-B047-BFFE0D7BAE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1271" y="858608"/>
            <a:ext cx="3278589" cy="1839787"/>
          </a:xfrm>
          <a:prstGeom prst="rect">
            <a:avLst/>
          </a:prstGeom>
        </p:spPr>
      </p:pic>
    </p:spTree>
    <p:extLst>
      <p:ext uri="{BB962C8B-B14F-4D97-AF65-F5344CB8AC3E}">
        <p14:creationId xmlns:p14="http://schemas.microsoft.com/office/powerpoint/2010/main" val="1766999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F56F456D-B3BC-489A-8491-BDA8D1BDC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17" name="テキスト ボックス 16">
            <a:extLst>
              <a:ext uri="{FF2B5EF4-FFF2-40B4-BE49-F238E27FC236}">
                <a16:creationId xmlns:a16="http://schemas.microsoft.com/office/drawing/2014/main" id="{FFEDB201-138A-41E1-9B75-B8F2AAAD5AD2}"/>
              </a:ext>
            </a:extLst>
          </p:cNvPr>
          <p:cNvSpPr txBox="1"/>
          <p:nvPr/>
        </p:nvSpPr>
        <p:spPr>
          <a:xfrm>
            <a:off x="333553" y="163375"/>
            <a:ext cx="5685852"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ゲーム内容：</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③　</a:t>
            </a:r>
            <a:r>
              <a:rPr kumimoji="1" lang="ja-JP" altLang="en-US" sz="2400" b="1" dirty="0">
                <a:latin typeface="メイリオ" panose="020B0604030504040204" pitchFamily="50" charset="-128"/>
                <a:ea typeface="メイリオ" panose="020B0604030504040204" pitchFamily="50" charset="-128"/>
              </a:rPr>
              <a:t>ランキング</a:t>
            </a:r>
            <a:endParaRPr kumimoji="1" lang="ja-JP" altLang="en-US" sz="6001" b="1"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AA37DF9D-D7F5-4CBF-8906-9581E9799AF0}"/>
              </a:ext>
            </a:extLst>
          </p:cNvPr>
          <p:cNvSpPr txBox="1"/>
          <p:nvPr/>
        </p:nvSpPr>
        <p:spPr>
          <a:xfrm>
            <a:off x="333553" y="4688723"/>
            <a:ext cx="8973140" cy="2185214"/>
          </a:xfrm>
          <a:prstGeom prst="rect">
            <a:avLst/>
          </a:prstGeom>
          <a:noFill/>
        </p:spPr>
        <p:txBody>
          <a:bodyPr wrap="square" rtlCol="0">
            <a:spAutoFit/>
          </a:bodyPr>
          <a:lstStyle/>
          <a:p>
            <a:r>
              <a:rPr kumimoji="1" lang="ja-JP" altLang="en-US" sz="3200" dirty="0">
                <a:latin typeface="メイリオ" panose="020B0604030504040204" pitchFamily="50" charset="-128"/>
                <a:ea typeface="メイリオ" panose="020B0604030504040204" pitchFamily="50" charset="-128"/>
              </a:rPr>
              <a:t>・モンスターの</a:t>
            </a:r>
            <a:r>
              <a:rPr kumimoji="1" lang="ja-JP" altLang="en-US" sz="4000" b="1" dirty="0">
                <a:solidFill>
                  <a:srgbClr val="FF0000"/>
                </a:solidFill>
                <a:latin typeface="メイリオ" panose="020B0604030504040204" pitchFamily="50" charset="-128"/>
                <a:ea typeface="メイリオ" panose="020B0604030504040204" pitchFamily="50" charset="-128"/>
              </a:rPr>
              <a:t>討伐タイム</a:t>
            </a:r>
            <a:endParaRPr kumimoji="1" lang="en-US" altLang="ja-JP" sz="3200" b="1" dirty="0">
              <a:solidFill>
                <a:srgbClr val="FF0000"/>
              </a:solidFill>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の成果が、ランクとして表示される！</a:t>
            </a:r>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ランクを上げるには、熟練が求められるぞ！！</a:t>
            </a:r>
            <a:endParaRPr kumimoji="1" lang="en-US" altLang="ja-JP" sz="3200" dirty="0">
              <a:latin typeface="メイリオ" panose="020B0604030504040204" pitchFamily="50" charset="-128"/>
              <a:ea typeface="メイリオ" panose="020B0604030504040204" pitchFamily="50" charset="-128"/>
            </a:endParaRPr>
          </a:p>
        </p:txBody>
      </p:sp>
      <p:pic>
        <p:nvPicPr>
          <p:cNvPr id="21" name="図 20">
            <a:extLst>
              <a:ext uri="{FF2B5EF4-FFF2-40B4-BE49-F238E27FC236}">
                <a16:creationId xmlns:a16="http://schemas.microsoft.com/office/drawing/2014/main" id="{78734964-2FCA-43E7-9F8C-404B6F9243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098" b="91667" l="1068" r="90036">
                        <a14:foregroundMark x1="12456" y1="56098" x2="8185" y2="57927"/>
                        <a14:foregroundMark x1="27758" y1="30691" x2="25623" y2="29472"/>
                        <a14:foregroundMark x1="29181" y1="28659" x2="29893" y2="26423"/>
                        <a14:foregroundMark x1="27046" y1="26829" x2="27758" y2="25407"/>
                        <a14:foregroundMark x1="27046" y1="25610" x2="28470" y2="25203"/>
                        <a14:foregroundMark x1="25071" y1="30333" x2="24555" y2="30894"/>
                        <a14:foregroundMark x1="32028" y1="22764" x2="27010" y2="28223"/>
                        <a14:foregroundMark x1="25623" y1="20325" x2="23085" y2="16567"/>
                        <a14:foregroundMark x1="24199" y1="20732" x2="21591" y2="17187"/>
                        <a14:foregroundMark x1="24555" y1="26016" x2="22420" y2="31301"/>
                        <a14:foregroundMark x1="34164" y1="27846" x2="42349" y2="24797"/>
                        <a14:foregroundMark x1="56940" y1="52236" x2="63345" y2="58943"/>
                        <a14:backgroundMark x1="17794" y1="5285" x2="22064" y2="10772"/>
                        <a14:backgroundMark x1="20285" y1="11789" x2="24199" y2="16057"/>
                        <a14:backgroundMark x1="55516" y1="61179" x2="49110" y2="51423"/>
                        <a14:backgroundMark x1="49110" y1="51423" x2="49110" y2="51423"/>
                        <a14:backgroundMark x1="16370" y1="93089" x2="16014" y2="93699"/>
                        <a14:backgroundMark x1="22064" y1="92276" x2="21708" y2="93293"/>
                        <a14:backgroundMark x1="24199" y1="91870" x2="25623" y2="87602"/>
                        <a14:backgroundMark x1="24911" y1="91870" x2="25979" y2="90244"/>
                        <a14:backgroundMark x1="41993" y1="92480" x2="42705" y2="90650"/>
                        <a14:backgroundMark x1="1068" y1="14837" x2="25623" y2="14228"/>
                        <a14:backgroundMark x1="25623" y1="14228" x2="17794" y2="12398"/>
                        <a14:backgroundMark x1="17794" y1="12398" x2="18149" y2="11382"/>
                        <a14:backgroundMark x1="71174" y1="62195" x2="72954" y2="78862"/>
                        <a14:backgroundMark x1="73665" y1="68699" x2="92527" y2="83537"/>
                        <a14:backgroundMark x1="92527" y1="83537" x2="93594" y2="84146"/>
                        <a14:backgroundMark x1="29893" y1="88415" x2="46619" y2="87398"/>
                        <a14:backgroundMark x1="38078" y1="90650" x2="32028" y2="92683"/>
                        <a14:backgroundMark x1="7117" y1="82927" x2="1779" y2="86585"/>
                        <a14:backgroundMark x1="1779" y1="86585" x2="3559" y2="87805"/>
                      </a14:backgroundRemoval>
                    </a14:imgEffect>
                  </a14:imgLayer>
                </a14:imgProps>
              </a:ext>
              <a:ext uri="{28A0092B-C50C-407E-A947-70E740481C1C}">
                <a14:useLocalDpi xmlns:a14="http://schemas.microsoft.com/office/drawing/2010/main" val="0"/>
              </a:ext>
            </a:extLst>
          </a:blip>
          <a:stretch>
            <a:fillRect/>
          </a:stretch>
        </p:blipFill>
        <p:spPr>
          <a:xfrm>
            <a:off x="9196473" y="-1593755"/>
            <a:ext cx="5956968" cy="10429992"/>
          </a:xfrm>
          <a:prstGeom prst="rect">
            <a:avLst/>
          </a:prstGeom>
        </p:spPr>
      </p:pic>
      <p:sp>
        <p:nvSpPr>
          <p:cNvPr id="22" name="テキスト ボックス 21">
            <a:extLst>
              <a:ext uri="{FF2B5EF4-FFF2-40B4-BE49-F238E27FC236}">
                <a16:creationId xmlns:a16="http://schemas.microsoft.com/office/drawing/2014/main" id="{8EAA391B-72F4-4F0D-B1BF-B33BAEB44FB2}"/>
              </a:ext>
            </a:extLst>
          </p:cNvPr>
          <p:cNvSpPr txBox="1"/>
          <p:nvPr/>
        </p:nvSpPr>
        <p:spPr>
          <a:xfrm rot="1911480">
            <a:off x="10325213" y="672090"/>
            <a:ext cx="677108" cy="5016758"/>
          </a:xfrm>
          <a:prstGeom prst="rect">
            <a:avLst/>
          </a:prstGeom>
        </p:spPr>
        <p:style>
          <a:lnRef idx="2">
            <a:schemeClr val="accent1"/>
          </a:lnRef>
          <a:fillRef idx="1">
            <a:schemeClr val="lt1"/>
          </a:fillRef>
          <a:effectRef idx="0">
            <a:schemeClr val="accent1"/>
          </a:effectRef>
          <a:fontRef idx="minor">
            <a:schemeClr val="dk1"/>
          </a:fontRef>
        </p:style>
        <p:txBody>
          <a:bodyPr vert="eaVert" wrap="none" rtlCol="0">
            <a:spAutoFit/>
          </a:bodyPr>
          <a:lstStyle/>
          <a:p>
            <a:r>
              <a:rPr kumimoji="1" lang="ja-JP" altLang="en-US" sz="3200" b="1" dirty="0">
                <a:solidFill>
                  <a:srgbClr val="FF0000"/>
                </a:solidFill>
                <a:latin typeface="メイリオ" panose="020B0604030504040204" pitchFamily="50" charset="-128"/>
                <a:ea typeface="メイリオ" panose="020B0604030504040204" pitchFamily="50" charset="-128"/>
              </a:rPr>
              <a:t>最強</a:t>
            </a:r>
            <a:r>
              <a:rPr kumimoji="1" lang="ja-JP" altLang="en-US" sz="3200" b="1" dirty="0">
                <a:latin typeface="メイリオ" panose="020B0604030504040204" pitchFamily="50" charset="-128"/>
                <a:ea typeface="メイリオ" panose="020B0604030504040204" pitchFamily="50" charset="-128"/>
              </a:rPr>
              <a:t>のハンターを目指せ！</a:t>
            </a:r>
          </a:p>
        </p:txBody>
      </p:sp>
      <p:pic>
        <p:nvPicPr>
          <p:cNvPr id="24" name="図 23">
            <a:extLst>
              <a:ext uri="{FF2B5EF4-FFF2-40B4-BE49-F238E27FC236}">
                <a16:creationId xmlns:a16="http://schemas.microsoft.com/office/drawing/2014/main" id="{790A1C76-E1CA-47AD-9F27-26E352BEEF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079" y="1162913"/>
            <a:ext cx="4371628" cy="2458328"/>
          </a:xfrm>
          <a:prstGeom prst="rect">
            <a:avLst/>
          </a:prstGeom>
        </p:spPr>
      </p:pic>
      <p:pic>
        <p:nvPicPr>
          <p:cNvPr id="26" name="図 25">
            <a:extLst>
              <a:ext uri="{FF2B5EF4-FFF2-40B4-BE49-F238E27FC236}">
                <a16:creationId xmlns:a16="http://schemas.microsoft.com/office/drawing/2014/main" id="{000DB451-D7EE-4C52-8321-8AD45CF4AA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4930" y="1162913"/>
            <a:ext cx="4364985" cy="2458328"/>
          </a:xfrm>
          <a:prstGeom prst="rect">
            <a:avLst/>
          </a:prstGeom>
        </p:spPr>
      </p:pic>
    </p:spTree>
    <p:extLst>
      <p:ext uri="{BB962C8B-B14F-4D97-AF65-F5344CB8AC3E}">
        <p14:creationId xmlns:p14="http://schemas.microsoft.com/office/powerpoint/2010/main" val="896289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03CF92E-6DD1-4D9D-9E50-FA3F82B43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7" name="テキスト ボックス 6">
            <a:extLst>
              <a:ext uri="{FF2B5EF4-FFF2-40B4-BE49-F238E27FC236}">
                <a16:creationId xmlns:a16="http://schemas.microsoft.com/office/drawing/2014/main" id="{80F514D3-80A9-438B-90BF-0941E6AA9E19}"/>
              </a:ext>
            </a:extLst>
          </p:cNvPr>
          <p:cNvSpPr txBox="1"/>
          <p:nvPr/>
        </p:nvSpPr>
        <p:spPr>
          <a:xfrm>
            <a:off x="333553" y="163375"/>
            <a:ext cx="9233553"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技術解説：</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①　</a:t>
            </a:r>
            <a:r>
              <a:rPr kumimoji="1" lang="ja-JP" altLang="en-US" sz="2400" b="1" dirty="0">
                <a:latin typeface="メイリオ" panose="020B0604030504040204" pitchFamily="50" charset="-128"/>
                <a:ea typeface="メイリオ" panose="020B0604030504040204" pitchFamily="50" charset="-128"/>
              </a:rPr>
              <a:t>プレイヤーのプログラムコード</a:t>
            </a:r>
            <a:r>
              <a:rPr kumimoji="1" lang="en-US" altLang="ja-JP" sz="2400" b="1" dirty="0">
                <a:latin typeface="メイリオ" panose="020B0604030504040204" pitchFamily="50" charset="-128"/>
                <a:ea typeface="メイリオ" panose="020B0604030504040204" pitchFamily="50" charset="-128"/>
              </a:rPr>
              <a:t>part1</a:t>
            </a:r>
            <a:endParaRPr kumimoji="1" lang="ja-JP" altLang="en-US" sz="6001" b="1"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A485630-3C80-46E3-89D4-C7B6A421DE8D}"/>
              </a:ext>
            </a:extLst>
          </p:cNvPr>
          <p:cNvSpPr txBox="1"/>
          <p:nvPr/>
        </p:nvSpPr>
        <p:spPr>
          <a:xfrm>
            <a:off x="737910" y="1077825"/>
            <a:ext cx="5083443" cy="2031325"/>
          </a:xfrm>
          <a:prstGeom prst="rect">
            <a:avLst/>
          </a:prstGeom>
          <a:noFill/>
        </p:spPr>
        <p:txBody>
          <a:bodyPr wrap="none" rtlCol="0">
            <a:spAutoFit/>
          </a:bodyPr>
          <a:lstStyle/>
          <a:p>
            <a:r>
              <a:rPr kumimoji="1" lang="ja-JP" altLang="en-US" sz="2400" b="1" dirty="0">
                <a:solidFill>
                  <a:schemeClr val="accent1"/>
                </a:solidFill>
                <a:latin typeface="メイリオ" panose="020B0604030504040204" pitchFamily="50" charset="-128"/>
                <a:ea typeface="メイリオ" panose="020B0604030504040204" pitchFamily="50" charset="-128"/>
              </a:rPr>
              <a:t>ステートマシン</a:t>
            </a:r>
            <a:r>
              <a:rPr kumimoji="1" lang="ja-JP" altLang="en-US" sz="2400" dirty="0">
                <a:latin typeface="メイリオ" panose="020B0604030504040204" pitchFamily="50" charset="-128"/>
                <a:ea typeface="メイリオ" panose="020B0604030504040204" pitchFamily="50" charset="-128"/>
              </a:rPr>
              <a:t>の導入</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膨大なプレイヤーの状態を管理する際の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可読性向上や工数の短縮のために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ja-JP" altLang="en-US" sz="2000" b="1" dirty="0">
                <a:solidFill>
                  <a:schemeClr val="accent1"/>
                </a:solidFill>
                <a:latin typeface="メイリオ" panose="020B0604030504040204" pitchFamily="50" charset="-128"/>
                <a:ea typeface="メイリオ" panose="020B0604030504040204" pitchFamily="50" charset="-128"/>
              </a:rPr>
              <a:t>ステートマシン</a:t>
            </a:r>
            <a:r>
              <a:rPr kumimoji="1" lang="ja-JP" altLang="en-US" sz="2000" dirty="0">
                <a:latin typeface="メイリオ" panose="020B0604030504040204" pitchFamily="50" charset="-128"/>
                <a:ea typeface="メイリオ" panose="020B0604030504040204" pitchFamily="50" charset="-128"/>
              </a:rPr>
              <a:t>を導入した。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右の図のクラスを継承し、状態クラスを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増やしていく仕組みになっている。</a:t>
            </a:r>
            <a:endParaRPr kumimoji="1" lang="en-US" altLang="ja-JP" sz="2000"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7FDDEF87-7D4A-4C8D-816A-D8801BC1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05" y="2015695"/>
            <a:ext cx="5496005" cy="4834368"/>
          </a:xfrm>
          <a:prstGeom prst="rect">
            <a:avLst/>
          </a:prstGeom>
        </p:spPr>
      </p:pic>
      <p:sp>
        <p:nvSpPr>
          <p:cNvPr id="10" name="テキスト ボックス 9">
            <a:extLst>
              <a:ext uri="{FF2B5EF4-FFF2-40B4-BE49-F238E27FC236}">
                <a16:creationId xmlns:a16="http://schemas.microsoft.com/office/drawing/2014/main" id="{0B1709F0-80A2-4921-B6C2-BB6C02162946}"/>
              </a:ext>
            </a:extLst>
          </p:cNvPr>
          <p:cNvSpPr txBox="1"/>
          <p:nvPr/>
        </p:nvSpPr>
        <p:spPr>
          <a:xfrm>
            <a:off x="7033405" y="1347994"/>
            <a:ext cx="3877985" cy="646331"/>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状態を管理するクラスの実装速度を</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上げるためのクラス</a:t>
            </a:r>
            <a:endParaRPr kumimoji="1" lang="en-US" altLang="ja-JP"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F37B890F-41D2-430A-B616-F66D8D94C79C}"/>
              </a:ext>
            </a:extLst>
          </p:cNvPr>
          <p:cNvSpPr txBox="1"/>
          <p:nvPr/>
        </p:nvSpPr>
        <p:spPr>
          <a:xfrm>
            <a:off x="910365" y="3500910"/>
            <a:ext cx="131318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CBA56847-CE0D-4896-82D8-4606F981D986}"/>
              </a:ext>
            </a:extLst>
          </p:cNvPr>
          <p:cNvSpPr txBox="1"/>
          <p:nvPr/>
        </p:nvSpPr>
        <p:spPr>
          <a:xfrm>
            <a:off x="4167930" y="3316244"/>
            <a:ext cx="1196546"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StateIdle</a:t>
            </a: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B4652EF-9980-48DB-9481-03B2F7FC621A}"/>
              </a:ext>
            </a:extLst>
          </p:cNvPr>
          <p:cNvSpPr txBox="1"/>
          <p:nvPr/>
        </p:nvSpPr>
        <p:spPr>
          <a:xfrm>
            <a:off x="4158150" y="3799807"/>
            <a:ext cx="1216103"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StateRun</a:t>
            </a:r>
            <a:endParaRPr kumimoji="1" lang="ja-JP" altLang="en-US"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73C18C00-F443-424E-BEFF-4E77C5952073}"/>
              </a:ext>
            </a:extLst>
          </p:cNvPr>
          <p:cNvSpPr txBox="1"/>
          <p:nvPr/>
        </p:nvSpPr>
        <p:spPr>
          <a:xfrm>
            <a:off x="4049778" y="4283370"/>
            <a:ext cx="1484252"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StateAttack</a:t>
            </a:r>
            <a:endParaRPr kumimoji="1" lang="en-US" altLang="ja-JP" dirty="0">
              <a:latin typeface="メイリオ" panose="020B0604030504040204" pitchFamily="50" charset="-128"/>
              <a:ea typeface="メイリオ" panose="020B0604030504040204" pitchFamily="50" charset="-128"/>
            </a:endParaRPr>
          </a:p>
        </p:txBody>
      </p:sp>
      <p:cxnSp>
        <p:nvCxnSpPr>
          <p:cNvPr id="15" name="コネクタ: カギ線 14">
            <a:extLst>
              <a:ext uri="{FF2B5EF4-FFF2-40B4-BE49-F238E27FC236}">
                <a16:creationId xmlns:a16="http://schemas.microsoft.com/office/drawing/2014/main" id="{E0A2B21D-5ED0-4C9F-A809-35AA5E3D7A6C}"/>
              </a:ext>
            </a:extLst>
          </p:cNvPr>
          <p:cNvCxnSpPr>
            <a:cxnSpLocks/>
            <a:stCxn id="11" idx="3"/>
            <a:endCxn id="12" idx="1"/>
          </p:cNvCxnSpPr>
          <p:nvPr/>
        </p:nvCxnSpPr>
        <p:spPr>
          <a:xfrm flipV="1">
            <a:off x="2223545" y="3500910"/>
            <a:ext cx="1944385" cy="184666"/>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80342817-E655-425B-A004-0CBF727BD998}"/>
              </a:ext>
            </a:extLst>
          </p:cNvPr>
          <p:cNvCxnSpPr>
            <a:cxnSpLocks/>
            <a:stCxn id="11" idx="3"/>
            <a:endCxn id="13" idx="1"/>
          </p:cNvCxnSpPr>
          <p:nvPr/>
        </p:nvCxnSpPr>
        <p:spPr>
          <a:xfrm>
            <a:off x="2223545" y="3685576"/>
            <a:ext cx="1934605" cy="298897"/>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FB137E1A-4FB4-43C0-936E-21268521B252}"/>
              </a:ext>
            </a:extLst>
          </p:cNvPr>
          <p:cNvCxnSpPr>
            <a:cxnSpLocks/>
            <a:stCxn id="11" idx="3"/>
            <a:endCxn id="14" idx="1"/>
          </p:cNvCxnSpPr>
          <p:nvPr/>
        </p:nvCxnSpPr>
        <p:spPr>
          <a:xfrm>
            <a:off x="2223545" y="3685576"/>
            <a:ext cx="1826233" cy="782460"/>
          </a:xfrm>
          <a:prstGeom prst="bentConnector3">
            <a:avLst>
              <a:gd name="adj1" fmla="val 52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509461E-C7B8-457A-BB21-44DCE1E79BA4}"/>
              </a:ext>
            </a:extLst>
          </p:cNvPr>
          <p:cNvSpPr txBox="1"/>
          <p:nvPr/>
        </p:nvSpPr>
        <p:spPr>
          <a:xfrm>
            <a:off x="2456354" y="3271094"/>
            <a:ext cx="646331"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継承</a:t>
            </a:r>
            <a:endParaRPr kumimoji="1" lang="en-US" altLang="ja-JP" dirty="0">
              <a:latin typeface="メイリオ" panose="020B0604030504040204" pitchFamily="50" charset="-128"/>
              <a:ea typeface="メイリオ" panose="020B0604030504040204" pitchFamily="50" charset="-128"/>
            </a:endParaRPr>
          </a:p>
        </p:txBody>
      </p:sp>
      <p:cxnSp>
        <p:nvCxnSpPr>
          <p:cNvPr id="19" name="直線コネクタ 18">
            <a:extLst>
              <a:ext uri="{FF2B5EF4-FFF2-40B4-BE49-F238E27FC236}">
                <a16:creationId xmlns:a16="http://schemas.microsoft.com/office/drawing/2014/main" id="{9963B999-48D2-4197-9607-7AB075A70393}"/>
              </a:ext>
            </a:extLst>
          </p:cNvPr>
          <p:cNvCxnSpPr/>
          <p:nvPr/>
        </p:nvCxnSpPr>
        <p:spPr>
          <a:xfrm>
            <a:off x="3190847" y="3892140"/>
            <a:ext cx="0" cy="7824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19C07661-2447-4C83-8703-82D016E36381}"/>
              </a:ext>
            </a:extLst>
          </p:cNvPr>
          <p:cNvSpPr txBox="1"/>
          <p:nvPr/>
        </p:nvSpPr>
        <p:spPr>
          <a:xfrm>
            <a:off x="2759795" y="4772012"/>
            <a:ext cx="753732"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0D2A8140-906B-4241-AC4A-1895C8CFB547}"/>
              </a:ext>
            </a:extLst>
          </p:cNvPr>
          <p:cNvSpPr txBox="1"/>
          <p:nvPr/>
        </p:nvSpPr>
        <p:spPr>
          <a:xfrm>
            <a:off x="910365" y="5238756"/>
            <a:ext cx="5057795" cy="1754326"/>
          </a:xfrm>
          <a:prstGeom prst="rect">
            <a:avLst/>
          </a:prstGeom>
          <a:noFill/>
        </p:spPr>
        <p:txBody>
          <a:bodyPr wrap="none" rtlCol="0">
            <a:spAutoFit/>
          </a:bodyPr>
          <a:lstStyle/>
          <a:p>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tx2"/>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・状態クラスを追加する際の工数の短縮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b="1" dirty="0">
                <a:solidFill>
                  <a:srgbClr val="FF0000"/>
                </a:solidFill>
                <a:latin typeface="メイリオ" panose="020B0604030504040204" pitchFamily="50" charset="-128"/>
                <a:ea typeface="メイリオ" panose="020B0604030504040204" pitchFamily="50" charset="-128"/>
              </a:rPr>
              <a:t>デメリット</a:t>
            </a:r>
            <a:endParaRPr kumimoji="1" lang="en-US" altLang="ja-JP" sz="2400" b="1" dirty="0">
              <a:solidFill>
                <a:srgbClr val="FF000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・汎用的ではない</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8428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03CF92E-6DD1-4D9D-9E50-FA3F82B43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7" name="テキスト ボックス 6">
            <a:extLst>
              <a:ext uri="{FF2B5EF4-FFF2-40B4-BE49-F238E27FC236}">
                <a16:creationId xmlns:a16="http://schemas.microsoft.com/office/drawing/2014/main" id="{80F514D3-80A9-438B-90BF-0941E6AA9E19}"/>
              </a:ext>
            </a:extLst>
          </p:cNvPr>
          <p:cNvSpPr txBox="1"/>
          <p:nvPr/>
        </p:nvSpPr>
        <p:spPr>
          <a:xfrm>
            <a:off x="333553" y="163375"/>
            <a:ext cx="9086975"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技術解説：</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①　</a:t>
            </a:r>
            <a:r>
              <a:rPr kumimoji="1" lang="ja-JP" altLang="en-US" sz="2400" b="1" dirty="0">
                <a:latin typeface="メイリオ" panose="020B0604030504040204" pitchFamily="50" charset="-128"/>
                <a:ea typeface="メイリオ" panose="020B0604030504040204" pitchFamily="50" charset="-128"/>
              </a:rPr>
              <a:t>プレイヤーのプログラムコード</a:t>
            </a:r>
            <a:r>
              <a:rPr kumimoji="1" lang="en-US" altLang="ja-JP" sz="2400" b="1" dirty="0">
                <a:latin typeface="メイリオ" panose="020B0604030504040204" pitchFamily="50" charset="-128"/>
                <a:ea typeface="メイリオ" panose="020B0604030504040204" pitchFamily="50" charset="-128"/>
              </a:rPr>
              <a:t>part2</a:t>
            </a:r>
            <a:endParaRPr kumimoji="1" lang="ja-JP" altLang="en-US" sz="6001" b="1"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64FAF04B-F132-4BE9-94E4-284562DCBA24}"/>
              </a:ext>
            </a:extLst>
          </p:cNvPr>
          <p:cNvSpPr txBox="1"/>
          <p:nvPr/>
        </p:nvSpPr>
        <p:spPr>
          <a:xfrm>
            <a:off x="788809" y="967468"/>
            <a:ext cx="10187404" cy="3170099"/>
          </a:xfrm>
          <a:prstGeom prst="rect">
            <a:avLst/>
          </a:prstGeom>
          <a:noFill/>
        </p:spPr>
        <p:txBody>
          <a:bodyPr wrap="none" rtlCol="0">
            <a:spAutoFit/>
          </a:bodyPr>
          <a:lstStyle/>
          <a:p>
            <a:r>
              <a:rPr kumimoji="1" lang="ja-JP" altLang="en-US" sz="2800" b="1" dirty="0">
                <a:latin typeface="メイリオ" panose="020B0604030504040204" pitchFamily="50" charset="-128"/>
                <a:ea typeface="メイリオ" panose="020B0604030504040204" pitchFamily="50" charset="-128"/>
              </a:rPr>
              <a:t>各状態クラスを内部クラスとして宣言</a:t>
            </a:r>
            <a:endParaRPr kumimoji="1" lang="en-US" altLang="ja-JP" sz="2800" b="1"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tx2"/>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フィールドの関数、変数を呼び出すことができる</a:t>
            </a:r>
            <a:endParaRPr kumimoji="1" lang="en-US" altLang="ja-JP" sz="2000" b="1"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・状態制御関係のバグの発生率の低下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内部クラスによる</a:t>
            </a:r>
            <a:r>
              <a:rPr kumimoji="1" lang="ja-JP" altLang="en-US" sz="2400" b="1" dirty="0">
                <a:solidFill>
                  <a:srgbClr val="FFC000"/>
                </a:solidFill>
                <a:latin typeface="メイリオ" panose="020B0604030504040204" pitchFamily="50" charset="-128"/>
                <a:ea typeface="メイリオ" panose="020B0604030504040204" pitchFamily="50" charset="-128"/>
              </a:rPr>
              <a:t>コードの肥大化</a:t>
            </a:r>
            <a:endParaRPr kumimoji="1" lang="en-US" altLang="ja-JP" sz="2400" b="1" dirty="0">
              <a:solidFill>
                <a:srgbClr val="FFC00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膨大な数の状態クラスを内部クラスとして宣言したため</a:t>
            </a:r>
            <a:r>
              <a:rPr kumimoji="1" lang="ja-JP" altLang="en-US" sz="2000" b="1" dirty="0">
                <a:solidFill>
                  <a:srgbClr val="FFC000"/>
                </a:solidFill>
                <a:latin typeface="メイリオ" panose="020B0604030504040204" pitchFamily="50" charset="-128"/>
                <a:ea typeface="メイリオ" panose="020B0604030504040204" pitchFamily="50" charset="-128"/>
              </a:rPr>
              <a:t>コードの肥大化</a:t>
            </a:r>
            <a:r>
              <a:rPr kumimoji="1" lang="ja-JP" altLang="en-US" sz="2000" dirty="0">
                <a:latin typeface="メイリオ" panose="020B0604030504040204" pitchFamily="50" charset="-128"/>
                <a:ea typeface="メイリオ" panose="020B0604030504040204" pitchFamily="50" charset="-128"/>
              </a:rPr>
              <a:t>がおこった。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コードの肥大化が原因で可読性が大幅に低下することになったので</a:t>
            </a:r>
            <a:r>
              <a:rPr kumimoji="1" lang="en-US" altLang="ja-JP" sz="2000" b="1"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使用することにした。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その結果プレイヤークラスを内部クラスの数だけ分けてコードを書くことができた。</a:t>
            </a:r>
          </a:p>
        </p:txBody>
      </p:sp>
      <p:pic>
        <p:nvPicPr>
          <p:cNvPr id="23" name="図 22" descr="テキスト&#10;&#10;自動的に生成された説明">
            <a:extLst>
              <a:ext uri="{FF2B5EF4-FFF2-40B4-BE49-F238E27FC236}">
                <a16:creationId xmlns:a16="http://schemas.microsoft.com/office/drawing/2014/main" id="{72690B9D-99F4-4551-A199-815BFDD2E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7212" y="4397148"/>
            <a:ext cx="4444754" cy="2545694"/>
          </a:xfrm>
          <a:prstGeom prst="rect">
            <a:avLst/>
          </a:prstGeom>
        </p:spPr>
      </p:pic>
      <p:pic>
        <p:nvPicPr>
          <p:cNvPr id="24" name="図 23">
            <a:extLst>
              <a:ext uri="{FF2B5EF4-FFF2-40B4-BE49-F238E27FC236}">
                <a16:creationId xmlns:a16="http://schemas.microsoft.com/office/drawing/2014/main" id="{FC4A5F8C-D850-4637-A05F-5FF572C91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12" y="4397148"/>
            <a:ext cx="6572159" cy="1599065"/>
          </a:xfrm>
          <a:prstGeom prst="rect">
            <a:avLst/>
          </a:prstGeom>
        </p:spPr>
      </p:pic>
    </p:spTree>
    <p:extLst>
      <p:ext uri="{BB962C8B-B14F-4D97-AF65-F5344CB8AC3E}">
        <p14:creationId xmlns:p14="http://schemas.microsoft.com/office/powerpoint/2010/main" val="6441238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ダマスク</Template>
  <TotalTime>2727</TotalTime>
  <Words>1428</Words>
  <Application>Microsoft Office PowerPoint</Application>
  <PresentationFormat>ユーザー設定</PresentationFormat>
  <Paragraphs>218</Paragraphs>
  <Slides>19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19</vt:i4>
      </vt:variant>
    </vt:vector>
  </HeadingPairs>
  <TitlesOfParts>
    <vt:vector size="24" baseType="lpstr">
      <vt:lpstr>メイリオ</vt:lpstr>
      <vt:lpstr>Arial</vt:lpstr>
      <vt:lpstr>Bookman Old Style</vt:lpstr>
      <vt:lpstr>Rockwell</vt:lpstr>
      <vt:lpstr>Damask</vt:lpstr>
      <vt:lpstr>PowerPoint プレゼンテーション</vt:lpstr>
      <vt:lpstr>PowerPoint プレゼンテーション</vt:lpstr>
      <vt:lpstr>就活作品集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178</cp:revision>
  <dcterms:created xsi:type="dcterms:W3CDTF">2023-10-16T06:27:47Z</dcterms:created>
  <dcterms:modified xsi:type="dcterms:W3CDTF">2024-05-21T03:40:20Z</dcterms:modified>
</cp:coreProperties>
</file>